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4" r:id="rId7"/>
    <p:sldId id="265" r:id="rId8"/>
    <p:sldId id="258" r:id="rId9"/>
    <p:sldId id="271" r:id="rId10"/>
    <p:sldId id="263" r:id="rId11"/>
    <p:sldId id="260" r:id="rId12"/>
  </p:sldIdLst>
  <p:sldSz cx="12192000" cy="6858000"/>
  <p:notesSz cx="9309100" cy="7023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FC2C8-9119-4CD9-BE8A-2D00CBB44058}" v="2" dt="2026-01-06T13:50:54.6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6" autoAdjust="0"/>
    <p:restoredTop sz="56340" autoAdjust="0"/>
  </p:normalViewPr>
  <p:slideViewPr>
    <p:cSldViewPr>
      <p:cViewPr varScale="1">
        <p:scale>
          <a:sx n="62" d="100"/>
          <a:sy n="62" d="100"/>
        </p:scale>
        <p:origin x="261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Glover" userId="87ccbe93-23fa-4dd7-bd6f-3af480bd95e0" providerId="ADAL" clId="{9C30ECC5-B467-449B-B11A-30A406185AC3}"/>
    <pc:docChg chg="modSld">
      <pc:chgData name="Jasmine Glover" userId="87ccbe93-23fa-4dd7-bd6f-3af480bd95e0" providerId="ADAL" clId="{9C30ECC5-B467-449B-B11A-30A406185AC3}" dt="2026-01-06T13:52:57.966" v="48" actId="404"/>
      <pc:docMkLst>
        <pc:docMk/>
      </pc:docMkLst>
      <pc:sldChg chg="modNotesTx">
        <pc:chgData name="Jasmine Glover" userId="87ccbe93-23fa-4dd7-bd6f-3af480bd95e0" providerId="ADAL" clId="{9C30ECC5-B467-449B-B11A-30A406185AC3}" dt="2026-01-06T13:49:44.355" v="3" actId="20577"/>
        <pc:sldMkLst>
          <pc:docMk/>
          <pc:sldMk cId="0" sldId="257"/>
        </pc:sldMkLst>
      </pc:sldChg>
      <pc:sldChg chg="addSp modSp mod">
        <pc:chgData name="Jasmine Glover" userId="87ccbe93-23fa-4dd7-bd6f-3af480bd95e0" providerId="ADAL" clId="{9C30ECC5-B467-449B-B11A-30A406185AC3}" dt="2026-01-06T13:52:57.966" v="48" actId="404"/>
        <pc:sldMkLst>
          <pc:docMk/>
          <pc:sldMk cId="613523164" sldId="263"/>
        </pc:sldMkLst>
        <pc:spChg chg="mod">
          <ac:chgData name="Jasmine Glover" userId="87ccbe93-23fa-4dd7-bd6f-3af480bd95e0" providerId="ADAL" clId="{9C30ECC5-B467-449B-B11A-30A406185AC3}" dt="2026-01-06T13:50:43.717" v="11" actId="1076"/>
          <ac:spMkLst>
            <pc:docMk/>
            <pc:sldMk cId="613523164" sldId="263"/>
            <ac:spMk id="5" creationId="{A8C75757-226D-1C99-F535-33227F0B38B1}"/>
          </ac:spMkLst>
        </pc:spChg>
        <pc:spChg chg="add mod">
          <ac:chgData name="Jasmine Glover" userId="87ccbe93-23fa-4dd7-bd6f-3af480bd95e0" providerId="ADAL" clId="{9C30ECC5-B467-449B-B11A-30A406185AC3}" dt="2026-01-06T13:52:57.966" v="48" actId="404"/>
          <ac:spMkLst>
            <pc:docMk/>
            <pc:sldMk cId="613523164" sldId="263"/>
            <ac:spMk id="12" creationId="{FCA02351-6BFB-49F0-F0FC-C373515C9270}"/>
          </ac:spMkLst>
        </pc:spChg>
        <pc:spChg chg="add mod">
          <ac:chgData name="Jasmine Glover" userId="87ccbe93-23fa-4dd7-bd6f-3af480bd95e0" providerId="ADAL" clId="{9C30ECC5-B467-449B-B11A-30A406185AC3}" dt="2026-01-06T13:52:50.106" v="47" actId="1076"/>
          <ac:spMkLst>
            <pc:docMk/>
            <pc:sldMk cId="613523164" sldId="263"/>
            <ac:spMk id="13" creationId="{C9F3274B-1624-6072-1C6F-CD077E58902A}"/>
          </ac:spMkLst>
        </pc:spChg>
        <pc:picChg chg="add mod">
          <ac:chgData name="Jasmine Glover" userId="87ccbe93-23fa-4dd7-bd6f-3af480bd95e0" providerId="ADAL" clId="{9C30ECC5-B467-449B-B11A-30A406185AC3}" dt="2026-01-06T13:52:29.655" v="44" actId="1076"/>
          <ac:picMkLst>
            <pc:docMk/>
            <pc:sldMk cId="613523164" sldId="263"/>
            <ac:picMk id="7" creationId="{5D21CD8D-90CD-175E-1320-CEF19EF02A8F}"/>
          </ac:picMkLst>
        </pc:picChg>
      </pc:sldChg>
      <pc:sldChg chg="modNotesTx">
        <pc:chgData name="Jasmine Glover" userId="87ccbe93-23fa-4dd7-bd6f-3af480bd95e0" providerId="ADAL" clId="{9C30ECC5-B467-449B-B11A-30A406185AC3}" dt="2026-01-06T13:49:41.156" v="2" actId="20577"/>
        <pc:sldMkLst>
          <pc:docMk/>
          <pc:sldMk cId="3410696095" sldId="264"/>
        </pc:sldMkLst>
      </pc:sldChg>
      <pc:sldChg chg="modNotesTx">
        <pc:chgData name="Jasmine Glover" userId="87ccbe93-23fa-4dd7-bd6f-3af480bd95e0" providerId="ADAL" clId="{9C30ECC5-B467-449B-B11A-30A406185AC3}" dt="2026-01-06T13:49:37.711" v="1" actId="20577"/>
        <pc:sldMkLst>
          <pc:docMk/>
          <pc:sldMk cId="2233304525" sldId="265"/>
        </pc:sldMkLst>
      </pc:sldChg>
      <pc:sldChg chg="modNotesTx">
        <pc:chgData name="Jasmine Glover" userId="87ccbe93-23fa-4dd7-bd6f-3af480bd95e0" providerId="ADAL" clId="{9C30ECC5-B467-449B-B11A-30A406185AC3}" dt="2026-01-06T13:49:25.708" v="0" actId="20577"/>
        <pc:sldMkLst>
          <pc:docMk/>
          <pc:sldMk cId="3108588177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3" y="0"/>
            <a:ext cx="4033943" cy="352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8FF88-C6EB-4F95-955C-2F1A3EAF5A16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3" y="6670320"/>
            <a:ext cx="4033943" cy="35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69A50-217D-45EC-A719-E1F8F09D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6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69A50-217D-45EC-A719-E1F8F09D19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69A50-217D-45EC-A719-E1F8F09D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69A50-217D-45EC-A719-E1F8F09D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5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69A50-217D-45EC-A719-E1F8F09D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prepared for speaker: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69A50-217D-45EC-A719-E1F8F09D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DCD1C-5456-5693-6B8C-2AA2849E0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CE50AB-5534-0C8F-5416-3A5BB07C7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DE044-EB7A-4862-B05A-984DEB698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C699C-B6E8-63C0-E773-437BDCF1A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69A50-217D-45EC-A719-E1F8F09D1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1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69A50-217D-45EC-A719-E1F8F09D19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8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69A50-217D-45EC-A719-E1F8F09D19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5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5A4EC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95956" y="295727"/>
            <a:ext cx="0" cy="6259830"/>
          </a:xfrm>
          <a:custGeom>
            <a:avLst/>
            <a:gdLst/>
            <a:ahLst/>
            <a:cxnLst/>
            <a:rect l="l" t="t" r="r" b="b"/>
            <a:pathLst>
              <a:path h="6259830">
                <a:moveTo>
                  <a:pt x="0" y="0"/>
                </a:moveTo>
                <a:lnTo>
                  <a:pt x="0" y="6259436"/>
                </a:lnTo>
              </a:path>
            </a:pathLst>
          </a:custGeom>
          <a:ln w="15875">
            <a:solidFill>
              <a:srgbClr val="45A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10248" y="288620"/>
            <a:ext cx="11582400" cy="6266815"/>
          </a:xfrm>
          <a:custGeom>
            <a:avLst/>
            <a:gdLst/>
            <a:ahLst/>
            <a:cxnLst/>
            <a:rect l="l" t="t" r="r" b="b"/>
            <a:pathLst>
              <a:path w="11582400" h="6266815">
                <a:moveTo>
                  <a:pt x="0" y="0"/>
                </a:moveTo>
                <a:lnTo>
                  <a:pt x="11582400" y="0"/>
                </a:lnTo>
                <a:lnTo>
                  <a:pt x="11582400" y="6266548"/>
                </a:lnTo>
                <a:lnTo>
                  <a:pt x="0" y="6266548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45A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145" y="273079"/>
            <a:ext cx="7801509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1976" y="1814676"/>
            <a:ext cx="8311515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hcc@njha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g"/><Relationship Id="rId4" Type="http://schemas.openxmlformats.org/officeDocument/2006/relationships/hyperlink" Target="https://www.njhcc.org/workplace-viole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4835" y="4417676"/>
            <a:ext cx="3617010" cy="24403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-1971"/>
            <a:ext cx="5853945" cy="50197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2637" y="1610614"/>
            <a:ext cx="684530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5400" spc="-110" dirty="0"/>
              <a:t>STATEWIDE</a:t>
            </a:r>
            <a:r>
              <a:rPr sz="5400" spc="-140" dirty="0"/>
              <a:t> </a:t>
            </a:r>
            <a:r>
              <a:rPr sz="5400" spc="-10" dirty="0"/>
              <a:t>WORKPLACE</a:t>
            </a:r>
            <a:endParaRPr sz="5400"/>
          </a:p>
          <a:p>
            <a:pPr marL="530860" marR="5080" indent="3518535" algn="r">
              <a:lnSpc>
                <a:spcPct val="100000"/>
              </a:lnSpc>
            </a:pPr>
            <a:r>
              <a:rPr sz="5400" spc="-10" dirty="0"/>
              <a:t>VIOLENCE </a:t>
            </a:r>
            <a:r>
              <a:rPr sz="5400" dirty="0"/>
              <a:t>COMMITTEE</a:t>
            </a:r>
            <a:r>
              <a:rPr sz="5400" spc="-105" dirty="0"/>
              <a:t> </a:t>
            </a:r>
            <a:r>
              <a:rPr sz="5400" spc="-10" dirty="0"/>
              <a:t>MEETING</a:t>
            </a:r>
            <a:endParaRPr sz="5400"/>
          </a:p>
        </p:txBody>
      </p:sp>
      <p:sp>
        <p:nvSpPr>
          <p:cNvPr id="5" name="object 5"/>
          <p:cNvSpPr txBox="1"/>
          <p:nvPr/>
        </p:nvSpPr>
        <p:spPr>
          <a:xfrm>
            <a:off x="6707412" y="4806082"/>
            <a:ext cx="3788410" cy="83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715" indent="-342265" algn="r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265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New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Jersey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Healthcare</a:t>
            </a:r>
            <a:r>
              <a:rPr sz="20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Coalitions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265" marR="5080" lvl="1" indent="-342265" algn="r">
              <a:lnSpc>
                <a:spcPct val="100000"/>
              </a:lnSpc>
              <a:spcBef>
                <a:spcPts val="1600"/>
              </a:spcBef>
              <a:buFont typeface="Arial"/>
              <a:buChar char="•"/>
              <a:tabLst>
                <a:tab pos="342265" algn="l"/>
              </a:tabLst>
            </a:pP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Tuesday,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January 06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th,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202</a:t>
            </a:r>
            <a:r>
              <a:rPr lang="en-US" sz="2000" spc="-20" dirty="0">
                <a:solidFill>
                  <a:schemeClr val="tx1"/>
                </a:solidFill>
                <a:latin typeface="Calibri"/>
                <a:cs typeface="Calibri"/>
              </a:rPr>
              <a:t>6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430" y="359376"/>
            <a:ext cx="4904395" cy="11525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206033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chemeClr val="accent1"/>
                </a:solidFill>
              </a:rPr>
              <a:t>AGENDA</a:t>
            </a:r>
            <a:endParaRPr sz="3600" b="1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248943"/>
            <a:ext cx="9908933" cy="3903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en-US" sz="1600" dirty="0"/>
          </a:p>
          <a:p>
            <a:pPr lvl="0"/>
            <a:r>
              <a:rPr lang="en-US" sz="1600" b="1" dirty="0"/>
              <a:t>Welcome + Housekeeping Items </a:t>
            </a:r>
            <a:endParaRPr lang="en-US" sz="1400" dirty="0"/>
          </a:p>
          <a:p>
            <a:r>
              <a:rPr lang="en-US" sz="1600" i="1" dirty="0"/>
              <a:t>Jasmine Glover (New Jersey Healthcare Coalitions) </a:t>
            </a:r>
            <a:endParaRPr lang="en-US" sz="1600" dirty="0"/>
          </a:p>
          <a:p>
            <a:r>
              <a:rPr lang="en-US" sz="1600" dirty="0"/>
              <a:t> </a:t>
            </a:r>
            <a:r>
              <a:rPr lang="en-US" sz="1800" dirty="0"/>
              <a:t> </a:t>
            </a:r>
            <a:endParaRPr lang="en-US" sz="1600" dirty="0"/>
          </a:p>
          <a:p>
            <a:r>
              <a:rPr lang="en-US" sz="1800" dirty="0"/>
              <a:t> </a:t>
            </a:r>
            <a:endParaRPr lang="en-US" sz="1600" dirty="0"/>
          </a:p>
          <a:p>
            <a:pPr lvl="0"/>
            <a:r>
              <a:rPr lang="en-US" sz="1800" b="1" dirty="0"/>
              <a:t>Therapeutic Violence Mitigation and Team Safety</a:t>
            </a:r>
            <a:endParaRPr lang="en-US" sz="1600" dirty="0"/>
          </a:p>
          <a:p>
            <a:r>
              <a:rPr lang="en-US" sz="1800" i="1" dirty="0"/>
              <a:t> </a:t>
            </a:r>
            <a:endParaRPr lang="en-US" sz="1600" dirty="0"/>
          </a:p>
          <a:p>
            <a:r>
              <a:rPr lang="en-US" sz="1800" i="1" dirty="0"/>
              <a:t>Puneet K.C. Sahota, MD, PhD (Cooper University Healthcare)</a:t>
            </a:r>
            <a:endParaRPr lang="en-US" sz="1800" dirty="0"/>
          </a:p>
          <a:p>
            <a:r>
              <a:rPr lang="en-US" sz="1800" i="1" dirty="0"/>
              <a:t> </a:t>
            </a:r>
            <a:endParaRPr lang="en-US" sz="1800" dirty="0"/>
          </a:p>
          <a:p>
            <a:pPr lvl="1"/>
            <a:r>
              <a:rPr lang="en-US" sz="1800" b="1" dirty="0"/>
              <a:t>Q &amp; A </a:t>
            </a:r>
            <a:r>
              <a:rPr lang="en-US" sz="1800" dirty="0"/>
              <a:t>- </a:t>
            </a:r>
            <a:r>
              <a:rPr lang="en-US" sz="1800" i="1" dirty="0"/>
              <a:t>Statewide Workplace Violence (WPV) Committee</a:t>
            </a:r>
            <a:endParaRPr lang="en-US" sz="1600" dirty="0"/>
          </a:p>
          <a:p>
            <a:r>
              <a:rPr lang="en-US" sz="1800" dirty="0"/>
              <a:t> </a:t>
            </a:r>
            <a:endParaRPr lang="en-US" sz="1600" dirty="0"/>
          </a:p>
          <a:p>
            <a:r>
              <a:rPr lang="en-US" sz="1600" i="1" dirty="0"/>
              <a:t> </a:t>
            </a:r>
            <a:endParaRPr lang="en-US" sz="1600" dirty="0"/>
          </a:p>
          <a:p>
            <a:pPr lvl="0"/>
            <a:r>
              <a:rPr lang="en-US" sz="1600" b="1" dirty="0"/>
              <a:t>Closing Remarks</a:t>
            </a:r>
            <a:endParaRPr lang="en-US" sz="1400" dirty="0"/>
          </a:p>
          <a:p>
            <a:r>
              <a:rPr lang="en-US" sz="1600" dirty="0"/>
              <a:t> </a:t>
            </a:r>
            <a:r>
              <a:rPr lang="en-US" sz="1600" i="1" dirty="0"/>
              <a:t>Jasmine Glover (New Jersey Healthcare Coalitions)</a:t>
            </a:r>
            <a:endParaRPr lang="en-US" sz="1600" dirty="0"/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" algn="l"/>
              </a:tabLst>
            </a:pPr>
            <a:endParaRPr sz="1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5434" y="2209800"/>
            <a:ext cx="1873293" cy="18645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8188" y="6069436"/>
            <a:ext cx="1861078" cy="4373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3B607-DC52-D5DC-4A28-B09EF8D13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E60939-B3C2-9B39-EFDB-86052D39B0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67000" y="795197"/>
            <a:ext cx="114300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3255" marR="5080" indent="1223645" algn="l">
              <a:spcBef>
                <a:spcPts val="100"/>
              </a:spcBef>
            </a:pPr>
            <a:br>
              <a:rPr lang="en-US" sz="4000" dirty="0"/>
            </a:br>
            <a:endParaRPr sz="3800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879A1BFC-834F-630B-B0E0-AB982360D8B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5625449"/>
            <a:ext cx="1861079" cy="437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C1A850-5B3F-392B-B29D-DE9BF76A5457}"/>
              </a:ext>
            </a:extLst>
          </p:cNvPr>
          <p:cNvSpPr txBox="1"/>
          <p:nvPr/>
        </p:nvSpPr>
        <p:spPr>
          <a:xfrm>
            <a:off x="6248400" y="581002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Have ideas or speaker suggestions for the Workplace Violence Committee?</a:t>
            </a: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2954E-67CE-459E-15FA-DF01A2E9BE63}"/>
              </a:ext>
            </a:extLst>
          </p:cNvPr>
          <p:cNvSpPr txBox="1"/>
          <p:nvPr/>
        </p:nvSpPr>
        <p:spPr>
          <a:xfrm>
            <a:off x="6122894" y="4736843"/>
            <a:ext cx="4724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Scan this QR code to anonymously share your thoughts anytime. Your input helps us make our meetings more relevant and effective.</a:t>
            </a:r>
          </a:p>
          <a:p>
            <a:endParaRPr lang="en-US" dirty="0"/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Thank you for your participation!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1DF15-6938-E27A-EAFC-2D1228A93DD8}"/>
              </a:ext>
            </a:extLst>
          </p:cNvPr>
          <p:cNvSpPr txBox="1"/>
          <p:nvPr/>
        </p:nvSpPr>
        <p:spPr>
          <a:xfrm>
            <a:off x="1186396" y="772785"/>
            <a:ext cx="362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Workplace Violence Committee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 Membership Request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AA267-F089-EB82-D0B4-CFB6D1EFD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30" y="1626068"/>
            <a:ext cx="2805835" cy="2805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3A1951-6F52-A570-C77A-024C6F34E3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23" y="1621586"/>
            <a:ext cx="2955541" cy="29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60BC-913F-645F-A115-13F13AA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10363200" cy="3323987"/>
          </a:xfrm>
        </p:spPr>
        <p:txBody>
          <a:bodyPr/>
          <a:lstStyle/>
          <a:p>
            <a:pPr algn="ctr"/>
            <a:r>
              <a:rPr lang="en-US" sz="5400" b="1" dirty="0"/>
              <a:t>Therapeutic Violence Mitigation and Team Safety</a:t>
            </a:r>
            <a:br>
              <a:rPr lang="en-US" sz="4800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B8FF6-8764-9E8E-DA1C-AA4B4559B60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400" y="4267200"/>
            <a:ext cx="9448800" cy="1015663"/>
          </a:xfrm>
        </p:spPr>
        <p:txBody>
          <a:bodyPr/>
          <a:lstStyle/>
          <a:p>
            <a:pPr algn="ctr"/>
            <a:r>
              <a:rPr lang="en-US" sz="2400" dirty="0"/>
              <a:t>Presented by </a:t>
            </a:r>
            <a:r>
              <a:rPr lang="en-US" sz="2400" i="1" dirty="0"/>
              <a:t>Puneet K.C. Sahota, MD, PhD (Cooper University Healthcare)</a:t>
            </a:r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330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057400" y="875208"/>
            <a:ext cx="842009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3255" marR="5080" indent="1223645" algn="l">
              <a:lnSpc>
                <a:spcPct val="100000"/>
              </a:lnSpc>
              <a:spcBef>
                <a:spcPts val="100"/>
              </a:spcBef>
            </a:pPr>
            <a:r>
              <a:rPr lang="en-US" sz="6600" b="1" dirty="0">
                <a:solidFill>
                  <a:schemeClr val="accent1"/>
                </a:solidFill>
              </a:rPr>
              <a:t>Q &amp; A </a:t>
            </a:r>
            <a:endParaRPr sz="6600" b="1" dirty="0">
              <a:solidFill>
                <a:schemeClr val="accent1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7242" y="6058992"/>
            <a:ext cx="1861079" cy="437354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520F51FC-9A4F-3758-1F8F-FE1091098B6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00" y="1752600"/>
            <a:ext cx="5206348" cy="4230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98D56-5D76-A873-8BB8-67338DC45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F97E461-3EF2-4E40-A8D9-EB94ACD609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5000" y="524246"/>
            <a:ext cx="7801509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dirty="0"/>
              <a:t>FIFA World Cup 2026</a:t>
            </a:r>
            <a:br>
              <a:rPr lang="en-US" dirty="0"/>
            </a:br>
            <a:r>
              <a:rPr lang="en-US" dirty="0"/>
              <a:t>Workplace Violence Considerations</a:t>
            </a:r>
            <a:endParaRPr sz="6600" b="1" dirty="0">
              <a:solidFill>
                <a:schemeClr val="accent1"/>
              </a:solidFill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AC524BA-21EB-D8A0-7BB7-AC8B8AC211C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7242" y="6058992"/>
            <a:ext cx="1861079" cy="437354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C903333A-FF94-FF05-01AC-CA00164C3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SSW Webinar: Global Strategies for Preventing Workplace Violence">
            <a:extLst>
              <a:ext uri="{FF2B5EF4-FFF2-40B4-BE49-F238E27FC236}">
                <a16:creationId xmlns:a16="http://schemas.microsoft.com/office/drawing/2014/main" id="{A84A5CA5-3139-FC71-971F-63BCA051D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5C11AA0-916C-243D-472B-CE2A9631AF6B}"/>
              </a:ext>
            </a:extLst>
          </p:cNvPr>
          <p:cNvSpPr/>
          <p:nvPr/>
        </p:nvSpPr>
        <p:spPr>
          <a:xfrm>
            <a:off x="3957547" y="2237509"/>
            <a:ext cx="4276906" cy="2818469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Areas of concern?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Operational or preparedness challenges?</a:t>
            </a:r>
          </a:p>
        </p:txBody>
      </p:sp>
    </p:spTree>
    <p:extLst>
      <p:ext uri="{BB962C8B-B14F-4D97-AF65-F5344CB8AC3E}">
        <p14:creationId xmlns:p14="http://schemas.microsoft.com/office/powerpoint/2010/main" val="310858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8ED95-58F2-85E0-3357-46EF6CBA6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552DB66-9788-4E59-F407-268DCAEFEF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590800" y="685800"/>
            <a:ext cx="114300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3255" marR="5080" indent="1223645" algn="l">
              <a:spcBef>
                <a:spcPts val="100"/>
              </a:spcBef>
            </a:pPr>
            <a:r>
              <a:rPr lang="en-US" sz="4400" b="1" dirty="0">
                <a:solidFill>
                  <a:schemeClr val="accent1"/>
                </a:solidFill>
              </a:rPr>
              <a:t>Save the Date!</a:t>
            </a:r>
            <a:br>
              <a:rPr lang="en-US" sz="4800" dirty="0"/>
            </a:br>
            <a:endParaRPr sz="4400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1F8324B5-5581-F153-039D-85DA77A0B2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7242" y="6058992"/>
            <a:ext cx="1861079" cy="437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90284-085C-1CA4-DEB6-41439911BB49}"/>
              </a:ext>
            </a:extLst>
          </p:cNvPr>
          <p:cNvSpPr txBox="1"/>
          <p:nvPr/>
        </p:nvSpPr>
        <p:spPr>
          <a:xfrm>
            <a:off x="790717" y="2876037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Tuesday April 7th, 2026 10:30AM - 12PM</a:t>
            </a:r>
          </a:p>
        </p:txBody>
      </p:sp>
      <p:pic>
        <p:nvPicPr>
          <p:cNvPr id="6" name="Graphic 5" descr="Monthly calendar outline">
            <a:extLst>
              <a:ext uri="{FF2B5EF4-FFF2-40B4-BE49-F238E27FC236}">
                <a16:creationId xmlns:a16="http://schemas.microsoft.com/office/drawing/2014/main" id="{7492B0F7-1D0C-8AEB-11C8-0966C02BE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8591" y="2252267"/>
            <a:ext cx="3010376" cy="3010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C129E-21B1-EF9C-DCC1-DC028D9BBCCF}"/>
              </a:ext>
            </a:extLst>
          </p:cNvPr>
          <p:cNvSpPr txBox="1"/>
          <p:nvPr/>
        </p:nvSpPr>
        <p:spPr>
          <a:xfrm>
            <a:off x="590264" y="2117094"/>
            <a:ext cx="7659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lang="en-US"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next</a:t>
            </a:r>
            <a:r>
              <a:rPr lang="en-US" sz="2000" spc="-10" dirty="0">
                <a:solidFill>
                  <a:srgbClr val="404040"/>
                </a:solidFill>
                <a:latin typeface="Calibri"/>
                <a:cs typeface="Calibri"/>
              </a:rPr>
              <a:t> Statewide</a:t>
            </a:r>
            <a:r>
              <a:rPr lang="en-US"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WPV</a:t>
            </a:r>
            <a:r>
              <a:rPr lang="en-US" sz="2000" spc="-10" dirty="0">
                <a:solidFill>
                  <a:srgbClr val="404040"/>
                </a:solidFill>
                <a:latin typeface="Calibri"/>
                <a:cs typeface="Calibri"/>
              </a:rPr>
              <a:t> Committee</a:t>
            </a:r>
            <a:r>
              <a:rPr lang="en-US"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Meeting</a:t>
            </a:r>
            <a:r>
              <a:rPr lang="en-US"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lang="en-US"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>
                <a:solidFill>
                  <a:srgbClr val="404040"/>
                </a:solidFill>
                <a:latin typeface="Calibri"/>
                <a:cs typeface="Calibri"/>
              </a:rPr>
              <a:t>tentatively</a:t>
            </a:r>
            <a:r>
              <a:rPr lang="en-US" sz="20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lang="en-US"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held</a:t>
            </a:r>
            <a:r>
              <a:rPr lang="en-US"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82D55-0A1B-AD9F-869A-4193A8E84AC1}"/>
              </a:ext>
            </a:extLst>
          </p:cNvPr>
          <p:cNvSpPr txBox="1"/>
          <p:nvPr/>
        </p:nvSpPr>
        <p:spPr>
          <a:xfrm>
            <a:off x="8801779" y="269137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April 2026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03CBD1-A917-F295-15D7-1C9F1ECAC7BD}"/>
              </a:ext>
            </a:extLst>
          </p:cNvPr>
          <p:cNvSpPr/>
          <p:nvPr/>
        </p:nvSpPr>
        <p:spPr>
          <a:xfrm flipH="1">
            <a:off x="9144842" y="3628559"/>
            <a:ext cx="228600" cy="2577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C94C8-0FF5-1332-926C-F74E48DC9ED4}"/>
              </a:ext>
            </a:extLst>
          </p:cNvPr>
          <p:cNvSpPr txBox="1"/>
          <p:nvPr/>
        </p:nvSpPr>
        <p:spPr>
          <a:xfrm>
            <a:off x="9144842" y="35785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75757-226D-1C99-F535-33227F0B38B1}"/>
              </a:ext>
            </a:extLst>
          </p:cNvPr>
          <p:cNvSpPr txBox="1"/>
          <p:nvPr/>
        </p:nvSpPr>
        <p:spPr>
          <a:xfrm>
            <a:off x="1366404" y="380773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Spotlight Speakers: TBD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1CD8D-90CD-175E-1320-CEF19EF02A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56" y="4622626"/>
            <a:ext cx="1206740" cy="1206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A02351-6BFB-49F0-F0FC-C373515C9270}"/>
              </a:ext>
            </a:extLst>
          </p:cNvPr>
          <p:cNvSpPr txBox="1"/>
          <p:nvPr/>
        </p:nvSpPr>
        <p:spPr>
          <a:xfrm>
            <a:off x="2325049" y="579787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Suggestion </a:t>
            </a:r>
          </a:p>
          <a:p>
            <a:pPr algn="ctr"/>
            <a:r>
              <a:rPr lang="en-US" sz="1600" dirty="0"/>
              <a:t>form 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C9F3274B-1624-6072-1C6F-CD077E58902A}"/>
              </a:ext>
            </a:extLst>
          </p:cNvPr>
          <p:cNvSpPr/>
          <p:nvPr/>
        </p:nvSpPr>
        <p:spPr>
          <a:xfrm rot="19505324">
            <a:off x="4166218" y="5818858"/>
            <a:ext cx="176185" cy="32712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2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52" y="411468"/>
            <a:ext cx="7801509" cy="674166"/>
          </a:xfrm>
          <a:prstGeom prst="rect">
            <a:avLst/>
          </a:prstGeom>
        </p:spPr>
        <p:txBody>
          <a:bodyPr vert="horz" wrap="square" lIns="0" tIns="119006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chemeClr val="accent1"/>
                </a:solidFill>
              </a:rPr>
              <a:t>Updates/Closing</a:t>
            </a:r>
            <a:r>
              <a:rPr lang="en-US" sz="3600" b="1" spc="-10" dirty="0">
                <a:solidFill>
                  <a:schemeClr val="accent1"/>
                </a:solidFill>
              </a:rPr>
              <a:t> Remarks</a:t>
            </a:r>
            <a:endParaRPr sz="3600" b="1" spc="-10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1" y="1457989"/>
            <a:ext cx="5333999" cy="2671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3">
              <a:lnSpc>
                <a:spcPct val="100000"/>
              </a:lnSpc>
              <a:spcBef>
                <a:spcPts val="140"/>
              </a:spcBef>
              <a:buClr>
                <a:srgbClr val="404040"/>
              </a:buClr>
            </a:pPr>
            <a:endParaRPr sz="12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667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/>
              <a:t>If</a:t>
            </a:r>
            <a:r>
              <a:rPr sz="1400" spc="-30" dirty="0"/>
              <a:t> </a:t>
            </a:r>
            <a:r>
              <a:rPr sz="1400" dirty="0"/>
              <a:t>you</a:t>
            </a:r>
            <a:r>
              <a:rPr sz="1400" spc="-30" dirty="0"/>
              <a:t> </a:t>
            </a:r>
            <a:r>
              <a:rPr sz="1400" dirty="0"/>
              <a:t>have</a:t>
            </a:r>
            <a:r>
              <a:rPr sz="1400" spc="-30" dirty="0"/>
              <a:t> </a:t>
            </a:r>
            <a:r>
              <a:rPr sz="1400" dirty="0"/>
              <a:t>any</a:t>
            </a:r>
            <a:r>
              <a:rPr sz="1400" spc="-40" dirty="0"/>
              <a:t> </a:t>
            </a:r>
            <a:r>
              <a:rPr sz="1400" dirty="0"/>
              <a:t>questions,</a:t>
            </a:r>
            <a:r>
              <a:rPr sz="1400" spc="-55" dirty="0"/>
              <a:t> </a:t>
            </a:r>
            <a:r>
              <a:rPr sz="1400" dirty="0"/>
              <a:t>comments,</a:t>
            </a:r>
            <a:r>
              <a:rPr sz="1400" spc="-15" dirty="0"/>
              <a:t> </a:t>
            </a:r>
            <a:r>
              <a:rPr sz="1400" dirty="0"/>
              <a:t>concerns,</a:t>
            </a:r>
            <a:r>
              <a:rPr sz="1400" spc="-25" dirty="0"/>
              <a:t> </a:t>
            </a:r>
            <a:r>
              <a:rPr sz="1400" u="sng" dirty="0">
                <a:uFill>
                  <a:solidFill>
                    <a:srgbClr val="404040"/>
                  </a:solidFill>
                </a:uFill>
              </a:rPr>
              <a:t>or</a:t>
            </a:r>
            <a:r>
              <a:rPr sz="1400" u="sng" spc="-35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400" u="sng" dirty="0">
                <a:uFill>
                  <a:solidFill>
                    <a:srgbClr val="404040"/>
                  </a:solidFill>
                </a:uFill>
              </a:rPr>
              <a:t>topics</a:t>
            </a:r>
            <a:r>
              <a:rPr sz="1400" u="sng" spc="-25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400" u="sng" dirty="0">
                <a:uFill>
                  <a:solidFill>
                    <a:srgbClr val="404040"/>
                  </a:solidFill>
                </a:uFill>
              </a:rPr>
              <a:t>you</a:t>
            </a:r>
            <a:r>
              <a:rPr sz="1400" u="sng" spc="-35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400" u="sng" dirty="0">
                <a:uFill>
                  <a:solidFill>
                    <a:srgbClr val="404040"/>
                  </a:solidFill>
                </a:uFill>
              </a:rPr>
              <a:t>would</a:t>
            </a:r>
            <a:r>
              <a:rPr sz="1400" u="sng" spc="-2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400" u="sng" dirty="0">
                <a:uFill>
                  <a:solidFill>
                    <a:srgbClr val="404040"/>
                  </a:solidFill>
                </a:uFill>
              </a:rPr>
              <a:t>like</a:t>
            </a:r>
            <a:r>
              <a:rPr sz="1400" u="sng" spc="-2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400" u="sng" dirty="0">
                <a:uFill>
                  <a:solidFill>
                    <a:srgbClr val="404040"/>
                  </a:solidFill>
                </a:uFill>
              </a:rPr>
              <a:t>to</a:t>
            </a:r>
            <a:r>
              <a:rPr sz="1400" u="sng" spc="-3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400" u="sng" dirty="0">
                <a:uFill>
                  <a:solidFill>
                    <a:srgbClr val="404040"/>
                  </a:solidFill>
                </a:uFill>
              </a:rPr>
              <a:t>see</a:t>
            </a:r>
            <a:r>
              <a:rPr sz="1400" u="sng" spc="-1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400" u="sng" dirty="0">
                <a:uFill>
                  <a:solidFill>
                    <a:srgbClr val="404040"/>
                  </a:solidFill>
                </a:uFill>
              </a:rPr>
              <a:t>discussed</a:t>
            </a:r>
            <a:r>
              <a:rPr sz="1400" u="none" dirty="0"/>
              <a:t>,</a:t>
            </a:r>
            <a:r>
              <a:rPr sz="1400" u="none" spc="-35" dirty="0"/>
              <a:t> </a:t>
            </a:r>
            <a:r>
              <a:rPr sz="1400" u="none" dirty="0"/>
              <a:t>please</a:t>
            </a:r>
            <a:r>
              <a:rPr sz="1400" u="none" spc="-20" dirty="0"/>
              <a:t> </a:t>
            </a:r>
            <a:r>
              <a:rPr sz="1400" u="none" dirty="0"/>
              <a:t>don’t</a:t>
            </a:r>
            <a:r>
              <a:rPr sz="1400" u="none" spc="-55" dirty="0"/>
              <a:t> </a:t>
            </a:r>
            <a:r>
              <a:rPr sz="1400" u="none" spc="-10" dirty="0"/>
              <a:t>hesitate</a:t>
            </a:r>
            <a:r>
              <a:rPr sz="1400" u="none" spc="-40" dirty="0"/>
              <a:t> </a:t>
            </a:r>
            <a:r>
              <a:rPr sz="1400" u="none" dirty="0"/>
              <a:t>to</a:t>
            </a:r>
            <a:r>
              <a:rPr sz="1400" u="none" spc="-20" dirty="0"/>
              <a:t> </a:t>
            </a:r>
            <a:r>
              <a:rPr sz="1400" u="none" dirty="0"/>
              <a:t>reach</a:t>
            </a:r>
            <a:r>
              <a:rPr sz="1400" u="none" spc="-40" dirty="0"/>
              <a:t> </a:t>
            </a:r>
            <a:r>
              <a:rPr sz="1400" u="none" dirty="0"/>
              <a:t>out</a:t>
            </a:r>
            <a:r>
              <a:rPr sz="1400" u="none" spc="-30" dirty="0"/>
              <a:t> </a:t>
            </a:r>
            <a:r>
              <a:rPr sz="1400" u="none" dirty="0"/>
              <a:t>to</a:t>
            </a:r>
            <a:r>
              <a:rPr sz="1400" u="none" spc="-30" dirty="0"/>
              <a:t> </a:t>
            </a:r>
            <a:r>
              <a:rPr sz="1400" u="none" spc="-25" dirty="0"/>
              <a:t>us </a:t>
            </a:r>
            <a:r>
              <a:rPr sz="1400" u="none" dirty="0"/>
              <a:t>at</a:t>
            </a:r>
            <a:r>
              <a:rPr sz="1400" u="none" spc="-20" dirty="0"/>
              <a:t> </a:t>
            </a:r>
            <a:r>
              <a:rPr sz="1400" b="1" u="none" dirty="0">
                <a:latin typeface="Calibri"/>
                <a:cs typeface="Calibri"/>
                <a:hlinkClick r:id="rId3"/>
              </a:rPr>
              <a:t>rhcc@njha.com</a:t>
            </a:r>
            <a:r>
              <a:rPr sz="1400" b="1" u="none" spc="-30" dirty="0">
                <a:latin typeface="Calibri"/>
                <a:cs typeface="Calibri"/>
              </a:rPr>
              <a:t> </a:t>
            </a:r>
            <a:r>
              <a:rPr sz="1400" u="none" dirty="0"/>
              <a:t>or</a:t>
            </a:r>
            <a:r>
              <a:rPr sz="1400" u="none" spc="-25" dirty="0"/>
              <a:t> </a:t>
            </a:r>
            <a:r>
              <a:rPr sz="1400" b="1" u="none" dirty="0">
                <a:latin typeface="Calibri"/>
                <a:cs typeface="Calibri"/>
              </a:rPr>
              <a:t>1</a:t>
            </a:r>
            <a:r>
              <a:rPr sz="1400" b="1" u="none" spc="-10" dirty="0">
                <a:latin typeface="Calibri"/>
                <a:cs typeface="Calibri"/>
              </a:rPr>
              <a:t> </a:t>
            </a:r>
            <a:r>
              <a:rPr sz="1400" b="1" u="none" dirty="0">
                <a:latin typeface="Calibri"/>
                <a:cs typeface="Calibri"/>
              </a:rPr>
              <a:t>(800)</a:t>
            </a:r>
            <a:r>
              <a:rPr sz="1400" b="1" u="none" spc="-5" dirty="0">
                <a:latin typeface="Calibri"/>
                <a:cs typeface="Calibri"/>
              </a:rPr>
              <a:t> </a:t>
            </a:r>
            <a:r>
              <a:rPr sz="1400" b="1" u="none" spc="-10" dirty="0">
                <a:latin typeface="Calibri"/>
                <a:cs typeface="Calibri"/>
              </a:rPr>
              <a:t>457-2262.</a:t>
            </a:r>
          </a:p>
          <a:p>
            <a:pPr>
              <a:lnSpc>
                <a:spcPct val="100000"/>
              </a:lnSpc>
              <a:spcBef>
                <a:spcPts val="130"/>
              </a:spcBef>
              <a:buClr>
                <a:srgbClr val="404040"/>
              </a:buClr>
              <a:buFont typeface="Wingdings"/>
              <a:buChar char=""/>
            </a:pPr>
            <a:endParaRPr b="1" u="none" spc="-10" dirty="0">
              <a:latin typeface="Calibri"/>
              <a:cs typeface="Calibri"/>
            </a:endParaRPr>
          </a:p>
          <a:p>
            <a:pPr marL="299085" marR="215265" indent="-287020">
              <a:lnSpc>
                <a:spcPct val="166700"/>
              </a:lnSpc>
              <a:buFont typeface="Wingdings"/>
              <a:buChar char=""/>
              <a:tabLst>
                <a:tab pos="299085" algn="l"/>
              </a:tabLst>
            </a:pPr>
            <a:r>
              <a:rPr spc="-10" dirty="0"/>
              <a:t>Additionally,</a:t>
            </a:r>
            <a:r>
              <a:rPr spc="-40" dirty="0"/>
              <a:t> </a:t>
            </a:r>
            <a:r>
              <a:rPr dirty="0"/>
              <a:t>please</a:t>
            </a:r>
            <a:r>
              <a:rPr spc="5" dirty="0"/>
              <a:t> </a:t>
            </a:r>
            <a:r>
              <a:rPr dirty="0"/>
              <a:t>visit</a:t>
            </a:r>
            <a:r>
              <a:rPr spc="-5" dirty="0"/>
              <a:t> </a:t>
            </a:r>
            <a:r>
              <a:rPr dirty="0"/>
              <a:t>our</a:t>
            </a:r>
            <a:r>
              <a:rPr spc="-10" dirty="0"/>
              <a:t> </a:t>
            </a:r>
            <a:r>
              <a:rPr dirty="0"/>
              <a:t>website</a:t>
            </a:r>
            <a:r>
              <a:rPr spc="-5" dirty="0"/>
              <a:t> </a:t>
            </a:r>
            <a:r>
              <a:rPr dirty="0"/>
              <a:t>at</a:t>
            </a:r>
            <a:r>
              <a:rPr lang="en-US" dirty="0"/>
              <a:t>:</a:t>
            </a:r>
            <a:r>
              <a:rPr spc="-5" dirty="0"/>
              <a:t> </a:t>
            </a:r>
            <a:r>
              <a:rPr lang="en-US" b="1" spc="-5" dirty="0">
                <a:hlinkClick r:id="rId4"/>
              </a:rPr>
              <a:t>https://www.njhcc.org/workplace-violence/</a:t>
            </a:r>
            <a:endParaRPr lang="en-US" b="1" spc="-5" dirty="0"/>
          </a:p>
          <a:p>
            <a:pPr marL="299085" marR="215265" indent="-287020">
              <a:lnSpc>
                <a:spcPct val="166700"/>
              </a:lnSpc>
              <a:buFont typeface="Wingdings"/>
              <a:buChar char=""/>
              <a:tabLst>
                <a:tab pos="299085" algn="l"/>
              </a:tabLst>
            </a:pPr>
            <a:r>
              <a:rPr dirty="0"/>
              <a:t>for</a:t>
            </a:r>
            <a:r>
              <a:rPr spc="-10" dirty="0"/>
              <a:t> information</a:t>
            </a:r>
            <a:r>
              <a:rPr spc="-40" dirty="0"/>
              <a:t> </a:t>
            </a:r>
            <a:r>
              <a:rPr dirty="0"/>
              <a:t>as</a:t>
            </a:r>
            <a:r>
              <a:rPr spc="15" dirty="0"/>
              <a:t> </a:t>
            </a:r>
            <a:r>
              <a:rPr dirty="0"/>
              <a:t>it</a:t>
            </a:r>
            <a:r>
              <a:rPr spc="-5" dirty="0"/>
              <a:t> </a:t>
            </a:r>
            <a:r>
              <a:rPr spc="-10" dirty="0"/>
              <a:t>relates</a:t>
            </a:r>
            <a:r>
              <a:rPr spc="-25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all</a:t>
            </a:r>
            <a:r>
              <a:rPr spc="5" dirty="0"/>
              <a:t> </a:t>
            </a:r>
            <a:r>
              <a:rPr dirty="0"/>
              <a:t>aspects of</a:t>
            </a:r>
            <a:r>
              <a:rPr spc="-5" dirty="0"/>
              <a:t> </a:t>
            </a:r>
            <a:r>
              <a:rPr spc="-10" dirty="0"/>
              <a:t>workplace </a:t>
            </a:r>
            <a:r>
              <a:rPr dirty="0"/>
              <a:t>violence</a:t>
            </a:r>
            <a:r>
              <a:rPr spc="-20" dirty="0"/>
              <a:t> </a:t>
            </a:r>
            <a:r>
              <a:rPr spc="-10" dirty="0"/>
              <a:t>prevention</a:t>
            </a:r>
            <a:r>
              <a:rPr spc="-5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healthcare</a:t>
            </a:r>
            <a:r>
              <a:rPr spc="-40" dirty="0"/>
              <a:t> </a:t>
            </a:r>
            <a:r>
              <a:rPr dirty="0"/>
              <a:t>across</a:t>
            </a:r>
            <a:r>
              <a:rPr spc="1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state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New</a:t>
            </a:r>
            <a:r>
              <a:rPr spc="-15" dirty="0"/>
              <a:t> </a:t>
            </a:r>
            <a:r>
              <a:rPr spc="-10" dirty="0"/>
              <a:t>Jersey.</a:t>
            </a: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97242" y="6040744"/>
            <a:ext cx="1861079" cy="43736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2690C3C-5F2E-A21B-CA17-13E11A9B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2908208" cy="29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9BAF06-1C85-D0EC-6450-4E0DD355F2E4}"/>
              </a:ext>
            </a:extLst>
          </p:cNvPr>
          <p:cNvSpPr txBox="1"/>
          <p:nvPr/>
        </p:nvSpPr>
        <p:spPr>
          <a:xfrm>
            <a:off x="3337560" y="580991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ngenial" panose="020F0502020204030204" pitchFamily="2" charset="0"/>
              </a:rPr>
              <a:t>THANK YOU FOR ATTENDING!!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5B51E-C7E0-D824-65A6-DADC4475E05B}"/>
              </a:ext>
            </a:extLst>
          </p:cNvPr>
          <p:cNvSpPr txBox="1"/>
          <p:nvPr/>
        </p:nvSpPr>
        <p:spPr>
          <a:xfrm>
            <a:off x="7690738" y="1185446"/>
            <a:ext cx="321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ngenial" panose="02000503040000020004" pitchFamily="2" charset="0"/>
              </a:rPr>
              <a:t>Feel free to scan our </a:t>
            </a:r>
            <a:r>
              <a:rPr lang="en-US" sz="1600" dirty="0" err="1">
                <a:solidFill>
                  <a:schemeClr val="accent1"/>
                </a:solidFill>
                <a:latin typeface="Congenial" panose="02000503040000020004" pitchFamily="2" charset="0"/>
              </a:rPr>
              <a:t>Linktree</a:t>
            </a:r>
            <a:r>
              <a:rPr lang="en-US" sz="1600" dirty="0">
                <a:solidFill>
                  <a:schemeClr val="accent1"/>
                </a:solidFill>
                <a:latin typeface="Congenial" panose="02000503040000020004" pitchFamily="2" charset="0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05958-deca-4030-81ff-f0ffc70c81a0">
      <Terms xmlns="http://schemas.microsoft.com/office/infopath/2007/PartnerControls"/>
    </lcf76f155ced4ddcb4097134ff3c332f>
    <TaxCatchAll xmlns="04198541-ea75-452c-a355-4d841a1e620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BBB6322560749B04A82028B4D79FA" ma:contentTypeVersion="16" ma:contentTypeDescription="Create a new document." ma:contentTypeScope="" ma:versionID="4a1633308173507f59ad2473f665da0a">
  <xsd:schema xmlns:xsd="http://www.w3.org/2001/XMLSchema" xmlns:xs="http://www.w3.org/2001/XMLSchema" xmlns:p="http://schemas.microsoft.com/office/2006/metadata/properties" xmlns:ns2="05e05958-deca-4030-81ff-f0ffc70c81a0" xmlns:ns3="04198541-ea75-452c-a355-4d841a1e6201" targetNamespace="http://schemas.microsoft.com/office/2006/metadata/properties" ma:root="true" ma:fieldsID="9c1ad537e290b24a13412f5f13951e9e" ns2:_="" ns3:_="">
    <xsd:import namespace="05e05958-deca-4030-81ff-f0ffc70c81a0"/>
    <xsd:import namespace="04198541-ea75-452c-a355-4d841a1e62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05958-deca-4030-81ff-f0ffc70c8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f1eb732-eccd-46c6-86ee-fa1d585b4f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98541-ea75-452c-a355-4d841a1e620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2d51f77-1449-4be7-bb66-e45d44497ec1}" ma:internalName="TaxCatchAll" ma:showField="CatchAllData" ma:web="04198541-ea75-452c-a355-4d841a1e62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D59776-E2FA-43D4-9209-37BA75E4EA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02EEAB-7615-4ECC-88FC-447F607B67E8}">
  <ds:schemaRefs>
    <ds:schemaRef ds:uri="http://schemas.microsoft.com/office/infopath/2007/PartnerControls"/>
    <ds:schemaRef ds:uri="04198541-ea75-452c-a355-4d841a1e6201"/>
    <ds:schemaRef ds:uri="http://schemas.openxmlformats.org/package/2006/metadata/core-properties"/>
    <ds:schemaRef ds:uri="http://purl.org/dc/elements/1.1/"/>
    <ds:schemaRef ds:uri="05e05958-deca-4030-81ff-f0ffc70c81a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030C54-367C-462D-B049-0886299FF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05958-deca-4030-81ff-f0ffc70c81a0"/>
    <ds:schemaRef ds:uri="04198541-ea75-452c-a355-4d841a1e62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10365</TotalTime>
  <Words>312</Words>
  <Application>Microsoft Office PowerPoint</Application>
  <PresentationFormat>Widescreen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Congenial</vt:lpstr>
      <vt:lpstr>Wingdings</vt:lpstr>
      <vt:lpstr>Office Theme</vt:lpstr>
      <vt:lpstr>STATEWIDE WORKPLACE VIOLENCE COMMITTEE MEETING</vt:lpstr>
      <vt:lpstr>AGENDA</vt:lpstr>
      <vt:lpstr> </vt:lpstr>
      <vt:lpstr>Therapeutic Violence Mitigation and Team Safety  </vt:lpstr>
      <vt:lpstr>Q &amp; A </vt:lpstr>
      <vt:lpstr>FIFA World Cup 2026 Workplace Violence Considerations</vt:lpstr>
      <vt:lpstr>Save the Date! </vt:lpstr>
      <vt:lpstr>Updates/Closing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Workplace Violence</dc:title>
  <dc:creator>Gurpreet Kaur</dc:creator>
  <cp:lastModifiedBy>Jasmine Glover</cp:lastModifiedBy>
  <cp:revision>4</cp:revision>
  <cp:lastPrinted>2026-01-06T13:19:46Z</cp:lastPrinted>
  <dcterms:created xsi:type="dcterms:W3CDTF">2025-07-23T14:37:32Z</dcterms:created>
  <dcterms:modified xsi:type="dcterms:W3CDTF">2026-01-06T13:53:07Z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0x01010057FBBB6322560749B04A82028B4D79FA</vt:lpwstr>
  </property>
  <property fmtid="{D5CDD505-2E9C-101B-9397-08002B2CF9AE}" pid="3" name="Created">
    <vt:filetime>2025-06-11T00:00:00Z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2025-07-23T00:00:00Z</vt:filetime>
  </property>
  <property fmtid="{D5CDD505-2E9C-101B-9397-08002B2CF9AE}" pid="6" name="MSIP_Label_1f12ea51-4969-412e-b03e-7205ae4cbf88_ActionId">
    <vt:lpwstr>9b3cd689-9d5b-44c2-b9da-aa0bffd0e26c</vt:lpwstr>
  </property>
  <property fmtid="{D5CDD505-2E9C-101B-9397-08002B2CF9AE}" pid="7" name="MSIP_Label_1f12ea51-4969-412e-b03e-7205ae4cbf88_ContentBits">
    <vt:lpwstr>0</vt:lpwstr>
  </property>
  <property fmtid="{D5CDD505-2E9C-101B-9397-08002B2CF9AE}" pid="8" name="MSIP_Label_1f12ea51-4969-412e-b03e-7205ae4cbf88_Enabled">
    <vt:lpwstr>true</vt:lpwstr>
  </property>
  <property fmtid="{D5CDD505-2E9C-101B-9397-08002B2CF9AE}" pid="9" name="MSIP_Label_1f12ea51-4969-412e-b03e-7205ae4cbf88_Method">
    <vt:lpwstr>Standard</vt:lpwstr>
  </property>
  <property fmtid="{D5CDD505-2E9C-101B-9397-08002B2CF9AE}" pid="10" name="MSIP_Label_1f12ea51-4969-412e-b03e-7205ae4cbf88_Name">
    <vt:lpwstr>Contains Credit Card Information</vt:lpwstr>
  </property>
  <property fmtid="{D5CDD505-2E9C-101B-9397-08002B2CF9AE}" pid="11" name="MSIP_Label_1f12ea51-4969-412e-b03e-7205ae4cbf88_SetDate">
    <vt:lpwstr>2023-09-13T13:30:38Z</vt:lpwstr>
  </property>
  <property fmtid="{D5CDD505-2E9C-101B-9397-08002B2CF9AE}" pid="12" name="MSIP_Label_1f12ea51-4969-412e-b03e-7205ae4cbf88_SiteId">
    <vt:lpwstr>43772a9a-f52f-4995-b3fc-891546155fdc</vt:lpwstr>
  </property>
  <property fmtid="{D5CDD505-2E9C-101B-9397-08002B2CF9AE}" pid="13" name="Producer">
    <vt:lpwstr>Adobe PDF Library 25.1.250</vt:lpwstr>
  </property>
  <property fmtid="{D5CDD505-2E9C-101B-9397-08002B2CF9AE}" pid="14" name="MediaServiceImageTags">
    <vt:lpwstr/>
  </property>
</Properties>
</file>