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12" r:id="rId1"/>
    <p:sldMasterId id="2147483724" r:id="rId2"/>
  </p:sldMasterIdLst>
  <p:notesMasterIdLst>
    <p:notesMasterId r:id="rId20"/>
  </p:notesMasterIdLst>
  <p:sldIdLst>
    <p:sldId id="257" r:id="rId3"/>
    <p:sldId id="2147480116" r:id="rId4"/>
    <p:sldId id="2147480130" r:id="rId5"/>
    <p:sldId id="2147470618" r:id="rId6"/>
    <p:sldId id="2147480120" r:id="rId7"/>
    <p:sldId id="2147480121" r:id="rId8"/>
    <p:sldId id="2147480122" r:id="rId9"/>
    <p:sldId id="2147480124" r:id="rId10"/>
    <p:sldId id="2147480125" r:id="rId11"/>
    <p:sldId id="2147480102" r:id="rId12"/>
    <p:sldId id="2147480135" r:id="rId13"/>
    <p:sldId id="2147480136" r:id="rId14"/>
    <p:sldId id="2147480137" r:id="rId15"/>
    <p:sldId id="2147480138" r:id="rId16"/>
    <p:sldId id="2147480139" r:id="rId17"/>
    <p:sldId id="2147480129" r:id="rId18"/>
    <p:sldId id="2147480094" r:id="rId19"/>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8DF8E71-3E85-894D-04E6-F0E9BBAA7952}" name="Rowe, Shaun" initials="RS" userId="S::rowe-shaun@cooperhealth.edu::d95de9cc-b9fe-4a76-b9db-1d43a4cdae2c" providerId="AD"/>
  <p188:author id="{FE948690-BB72-DF13-09EB-1CA21E737509}" name="Campbell, Eileen" initials="CE" userId="S::campbell-eileen@cooperhealth.edu::a6df49d2-d06a-4733-b509-22402cbb8ba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26EE2D-C177-2530-1518-0092D3AAC1D7}" v="48" dt="2026-01-06T14:31:57.95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38" d="100"/>
          <a:sy n="138" d="100"/>
        </p:scale>
        <p:origin x="834" y="-2075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8/10/relationships/authors" Target="authors.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https://cooperuniversityhealth.sharepoint.com/sites/BehavioralMedicine/Shared%20Documents/Shared%20Files/Care%20Plans/Behavioral%20Agreement%20Process%20Update%202023/Behavioral%20Care%20Plan%20Tracking.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cooperuniversityhealth.sharepoint.com/sites/BehavioralMedicine/Shared%20Documents/Shared%20Files/Care%20Plans/Behavioral%20Agreement%20Process%20Update%202023/Behavioral%20Care%20Plan%20Tracking.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EARS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C00000"/>
              </a:solidFill>
              <a:ln>
                <a:noFill/>
              </a:ln>
              <a:effectLst/>
            </c:spPr>
            <c:extLst>
              <c:ext xmlns:c16="http://schemas.microsoft.com/office/drawing/2014/chart" uri="{C3380CC4-5D6E-409C-BE32-E72D297353CC}">
                <c16:uniqueId val="{00000001-D94B-413E-A226-8394749D1C8B}"/>
              </c:ext>
            </c:extLst>
          </c:dPt>
          <c:cat>
            <c:strRef>
              <c:f>'Event Chart Summer 2024'!$A$16:$B$16</c:f>
              <c:strCache>
                <c:ptCount val="2"/>
                <c:pt idx="0">
                  <c:v>Before</c:v>
                </c:pt>
                <c:pt idx="1">
                  <c:v>After</c:v>
                </c:pt>
              </c:strCache>
            </c:strRef>
          </c:cat>
          <c:val>
            <c:numRef>
              <c:f>'Event Chart Summer 2024'!$A$17:$B$17</c:f>
              <c:numCache>
                <c:formatCode>General</c:formatCode>
                <c:ptCount val="2"/>
                <c:pt idx="0">
                  <c:v>22</c:v>
                </c:pt>
                <c:pt idx="1">
                  <c:v>8</c:v>
                </c:pt>
              </c:numCache>
            </c:numRef>
          </c:val>
          <c:extLst>
            <c:ext xmlns:c16="http://schemas.microsoft.com/office/drawing/2014/chart" uri="{C3380CC4-5D6E-409C-BE32-E72D297353CC}">
              <c16:uniqueId val="{00000002-29EE-43A6-BF3E-210C99943E5A}"/>
            </c:ext>
          </c:extLst>
        </c:ser>
        <c:dLbls>
          <c:showLegendKey val="0"/>
          <c:showVal val="0"/>
          <c:showCatName val="0"/>
          <c:showSerName val="0"/>
          <c:showPercent val="0"/>
          <c:showBubbleSize val="0"/>
        </c:dLbls>
        <c:gapWidth val="219"/>
        <c:overlap val="-27"/>
        <c:axId val="430222943"/>
        <c:axId val="134180175"/>
      </c:barChart>
      <c:catAx>
        <c:axId val="4302229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4180175"/>
        <c:crosses val="autoZero"/>
        <c:auto val="1"/>
        <c:lblAlgn val="ctr"/>
        <c:lblOffset val="100"/>
        <c:noMultiLvlLbl val="0"/>
      </c:catAx>
      <c:valAx>
        <c:axId val="13418017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30222943"/>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BRRTs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rgbClr val="C00000"/>
            </a:solidFill>
            <a:ln>
              <a:noFill/>
            </a:ln>
            <a:effectLst/>
          </c:spPr>
          <c:invertIfNegative val="0"/>
          <c:cat>
            <c:strRef>
              <c:f>'Event Chart Summer 2024'!$C$16:$D$16</c:f>
              <c:strCache>
                <c:ptCount val="2"/>
                <c:pt idx="0">
                  <c:v>Before</c:v>
                </c:pt>
                <c:pt idx="1">
                  <c:v>After</c:v>
                </c:pt>
              </c:strCache>
            </c:strRef>
          </c:cat>
          <c:val>
            <c:numRef>
              <c:f>'Event Chart Summer 2024'!$C$17:$D$17</c:f>
              <c:numCache>
                <c:formatCode>General</c:formatCode>
                <c:ptCount val="2"/>
                <c:pt idx="0">
                  <c:v>18</c:v>
                </c:pt>
                <c:pt idx="1">
                  <c:v>0</c:v>
                </c:pt>
              </c:numCache>
            </c:numRef>
          </c:val>
          <c:extLst>
            <c:ext xmlns:c16="http://schemas.microsoft.com/office/drawing/2014/chart" uri="{C3380CC4-5D6E-409C-BE32-E72D297353CC}">
              <c16:uniqueId val="{00000000-D1BF-4F65-8FE5-2856BEFE3967}"/>
            </c:ext>
          </c:extLst>
        </c:ser>
        <c:dLbls>
          <c:showLegendKey val="0"/>
          <c:showVal val="0"/>
          <c:showCatName val="0"/>
          <c:showSerName val="0"/>
          <c:showPercent val="0"/>
          <c:showBubbleSize val="0"/>
        </c:dLbls>
        <c:gapWidth val="219"/>
        <c:overlap val="-27"/>
        <c:axId val="153231231"/>
        <c:axId val="153231711"/>
      </c:barChart>
      <c:catAx>
        <c:axId val="1532312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3231711"/>
        <c:crosses val="autoZero"/>
        <c:auto val="1"/>
        <c:lblAlgn val="ctr"/>
        <c:lblOffset val="100"/>
        <c:noMultiLvlLbl val="0"/>
      </c:catAx>
      <c:valAx>
        <c:axId val="15323171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3231231"/>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AC42A5-3713-42C4-9FA0-EF929A29AEC8}" type="doc">
      <dgm:prSet loTypeId="urn:microsoft.com/office/officeart/2005/8/layout/process4" loCatId="process" qsTypeId="urn:microsoft.com/office/officeart/2005/8/quickstyle/simple3" qsCatId="simple" csTypeId="urn:microsoft.com/office/officeart/2005/8/colors/accent1_2" csCatId="accent1" phldr="1"/>
      <dgm:spPr/>
      <dgm:t>
        <a:bodyPr/>
        <a:lstStyle/>
        <a:p>
          <a:endParaRPr lang="en-US"/>
        </a:p>
      </dgm:t>
    </dgm:pt>
    <dgm:pt modelId="{BE7019E7-C1DA-4DFE-A01D-188FA9CE2DCD}">
      <dgm:prSet phldrT="[Text]" phldr="0"/>
      <dgm:spPr>
        <a:solidFill>
          <a:srgbClr val="00B0F0"/>
        </a:solidFill>
      </dgm:spPr>
      <dgm:t>
        <a:bodyPr/>
        <a:lstStyle/>
        <a:p>
          <a:pPr rtl="0"/>
          <a:r>
            <a:rPr lang="en-US">
              <a:latin typeface="Century Gothic" panose="020B0502020202020204" pitchFamily="34" charset="0"/>
            </a:rPr>
            <a:t>Direct Clinical Care </a:t>
          </a:r>
        </a:p>
      </dgm:t>
    </dgm:pt>
    <dgm:pt modelId="{B9B72DDD-69F5-4E74-8DE9-2577DC4FCC20}" type="parTrans" cxnId="{45D0F6B5-A5C8-495E-AB5B-D7FEE44D278D}">
      <dgm:prSet/>
      <dgm:spPr/>
      <dgm:t>
        <a:bodyPr/>
        <a:lstStyle/>
        <a:p>
          <a:endParaRPr lang="en-US"/>
        </a:p>
      </dgm:t>
    </dgm:pt>
    <dgm:pt modelId="{42442DDE-B154-4461-8EAD-CE50B4F9301A}" type="sibTrans" cxnId="{45D0F6B5-A5C8-495E-AB5B-D7FEE44D278D}">
      <dgm:prSet/>
      <dgm:spPr/>
      <dgm:t>
        <a:bodyPr/>
        <a:lstStyle/>
        <a:p>
          <a:endParaRPr lang="en-US"/>
        </a:p>
      </dgm:t>
    </dgm:pt>
    <dgm:pt modelId="{8F31B1C7-DC6E-43AE-8DF2-7A18D534D730}">
      <dgm:prSet phldr="0"/>
      <dgm:spPr/>
      <dgm:t>
        <a:bodyPr/>
        <a:lstStyle/>
        <a:p>
          <a:pPr algn="l" rtl="0"/>
          <a:r>
            <a:rPr lang="en-US">
              <a:latin typeface="Century Gothic" panose="020B0502020202020204" pitchFamily="34" charset="0"/>
              <a:cs typeface="Segoe UI"/>
            </a:rPr>
            <a:t>Notify them to review care plan, agreement</a:t>
          </a:r>
        </a:p>
      </dgm:t>
    </dgm:pt>
    <dgm:pt modelId="{CF1F42A0-F640-4AAD-9DA2-0A4A6D4FB978}" type="parTrans" cxnId="{91DAADDF-94DE-4026-B8AD-13FC7DC5C8F8}">
      <dgm:prSet/>
      <dgm:spPr/>
      <dgm:t>
        <a:bodyPr/>
        <a:lstStyle/>
        <a:p>
          <a:endParaRPr lang="en-US"/>
        </a:p>
      </dgm:t>
    </dgm:pt>
    <dgm:pt modelId="{8C42B8C9-D63C-480A-8987-CCEC570C2563}" type="sibTrans" cxnId="{91DAADDF-94DE-4026-B8AD-13FC7DC5C8F8}">
      <dgm:prSet/>
      <dgm:spPr/>
      <dgm:t>
        <a:bodyPr/>
        <a:lstStyle/>
        <a:p>
          <a:endParaRPr lang="en-US"/>
        </a:p>
      </dgm:t>
    </dgm:pt>
    <dgm:pt modelId="{769D73AD-542B-40F3-8271-0DBE9D3FBF16}">
      <dgm:prSet phldr="0"/>
      <dgm:spPr>
        <a:solidFill>
          <a:srgbClr val="00B0F0"/>
        </a:solidFill>
      </dgm:spPr>
      <dgm:t>
        <a:bodyPr/>
        <a:lstStyle/>
        <a:p>
          <a:pPr rtl="0"/>
          <a:r>
            <a:rPr lang="en-US">
              <a:latin typeface="Century Gothic" panose="020B0502020202020204" pitchFamily="34" charset="0"/>
            </a:rPr>
            <a:t>Periodic check-ins during admission with care team, provider, patient</a:t>
          </a:r>
        </a:p>
      </dgm:t>
    </dgm:pt>
    <dgm:pt modelId="{968DA29B-2122-4222-A995-FADBD4789870}" type="parTrans" cxnId="{FB97B98B-7313-4BC0-A123-D40B39912ACA}">
      <dgm:prSet/>
      <dgm:spPr/>
      <dgm:t>
        <a:bodyPr/>
        <a:lstStyle/>
        <a:p>
          <a:endParaRPr lang="en-US"/>
        </a:p>
      </dgm:t>
    </dgm:pt>
    <dgm:pt modelId="{58C26D08-A567-4081-8F2E-F5A42DDA2828}" type="sibTrans" cxnId="{FB97B98B-7313-4BC0-A123-D40B39912ACA}">
      <dgm:prSet/>
      <dgm:spPr/>
      <dgm:t>
        <a:bodyPr/>
        <a:lstStyle/>
        <a:p>
          <a:endParaRPr lang="en-US"/>
        </a:p>
      </dgm:t>
    </dgm:pt>
    <dgm:pt modelId="{3C4D94D3-EFD5-4024-9359-F95D1C2AB4DF}">
      <dgm:prSet phldr="0"/>
      <dgm:spPr/>
      <dgm:t>
        <a:bodyPr/>
        <a:lstStyle/>
        <a:p>
          <a:pPr rtl="0"/>
          <a:r>
            <a:rPr lang="en-US">
              <a:latin typeface="Century Gothic" panose="020B0502020202020204" pitchFamily="34" charset="0"/>
            </a:rPr>
            <a:t>Meet with patients at bedside to present and review </a:t>
          </a:r>
        </a:p>
      </dgm:t>
    </dgm:pt>
    <dgm:pt modelId="{E2CBBB92-28C2-48BE-AB84-C51ED4E9345D}" type="parTrans" cxnId="{0A45F3C1-20A1-4866-8DF5-F8AE6920BFEB}">
      <dgm:prSet/>
      <dgm:spPr/>
      <dgm:t>
        <a:bodyPr/>
        <a:lstStyle/>
        <a:p>
          <a:endParaRPr lang="en-US"/>
        </a:p>
      </dgm:t>
    </dgm:pt>
    <dgm:pt modelId="{45E6FA1A-21F4-45FD-ADCD-408665FA947A}" type="sibTrans" cxnId="{0A45F3C1-20A1-4866-8DF5-F8AE6920BFEB}">
      <dgm:prSet/>
      <dgm:spPr/>
      <dgm:t>
        <a:bodyPr/>
        <a:lstStyle/>
        <a:p>
          <a:endParaRPr lang="en-US"/>
        </a:p>
      </dgm:t>
    </dgm:pt>
    <dgm:pt modelId="{79F743EA-CE25-4C2C-B286-787AAA5112D2}">
      <dgm:prSet phldr="0"/>
      <dgm:spPr/>
      <dgm:t>
        <a:bodyPr/>
        <a:lstStyle/>
        <a:p>
          <a:pPr rtl="0"/>
          <a:r>
            <a:rPr lang="en-US">
              <a:latin typeface="Century Gothic" panose="020B0502020202020204" pitchFamily="34" charset="0"/>
            </a:rPr>
            <a:t>Proactive clinical support for early consults, interventions</a:t>
          </a:r>
        </a:p>
      </dgm:t>
    </dgm:pt>
    <dgm:pt modelId="{2FF5FD89-9063-4430-8FA9-425B20E387DF}" type="parTrans" cxnId="{EF520D84-1EA6-48C6-9A20-B0FBE17E6F97}">
      <dgm:prSet/>
      <dgm:spPr/>
      <dgm:t>
        <a:bodyPr/>
        <a:lstStyle/>
        <a:p>
          <a:endParaRPr lang="en-US"/>
        </a:p>
      </dgm:t>
    </dgm:pt>
    <dgm:pt modelId="{50563C32-F3D7-4587-98FF-11F022073A8B}" type="sibTrans" cxnId="{EF520D84-1EA6-48C6-9A20-B0FBE17E6F97}">
      <dgm:prSet/>
      <dgm:spPr/>
      <dgm:t>
        <a:bodyPr/>
        <a:lstStyle/>
        <a:p>
          <a:endParaRPr lang="en-US"/>
        </a:p>
      </dgm:t>
    </dgm:pt>
    <dgm:pt modelId="{8E0D46E7-163B-46A6-A54A-CADA844BAE2E}">
      <dgm:prSet phldr="0"/>
      <dgm:spPr/>
      <dgm:t>
        <a:bodyPr/>
        <a:lstStyle/>
        <a:p>
          <a:r>
            <a:rPr lang="en-US">
              <a:latin typeface="Century Gothic" panose="020B0502020202020204" pitchFamily="34" charset="0"/>
            </a:rPr>
            <a:t>Implement level 1 precautions for risk of harm to self or staff </a:t>
          </a:r>
        </a:p>
      </dgm:t>
    </dgm:pt>
    <dgm:pt modelId="{9EAC0FC0-0351-43B4-8010-2A64A01041FB}" type="parTrans" cxnId="{55F7AD6B-01F2-4207-B565-79DBB60CAD0F}">
      <dgm:prSet/>
      <dgm:spPr/>
      <dgm:t>
        <a:bodyPr/>
        <a:lstStyle/>
        <a:p>
          <a:endParaRPr lang="en-US"/>
        </a:p>
      </dgm:t>
    </dgm:pt>
    <dgm:pt modelId="{578B7357-3CBD-40D6-B320-DC81C62D3E89}" type="sibTrans" cxnId="{55F7AD6B-01F2-4207-B565-79DBB60CAD0F}">
      <dgm:prSet/>
      <dgm:spPr/>
      <dgm:t>
        <a:bodyPr/>
        <a:lstStyle/>
        <a:p>
          <a:endParaRPr lang="en-US"/>
        </a:p>
      </dgm:t>
    </dgm:pt>
    <dgm:pt modelId="{A48894CD-6DD2-4A54-9256-DDAE69C0C462}">
      <dgm:prSet phldr="0"/>
      <dgm:spPr>
        <a:solidFill>
          <a:srgbClr val="00B0F0"/>
        </a:solidFill>
      </dgm:spPr>
      <dgm:t>
        <a:bodyPr/>
        <a:lstStyle/>
        <a:p>
          <a:pPr rtl="0"/>
          <a:r>
            <a:rPr lang="en-US">
              <a:latin typeface="Century Gothic" panose="020B0502020202020204" pitchFamily="34" charset="0"/>
            </a:rPr>
            <a:t>TVM Workgroup checks in with care team and provider</a:t>
          </a:r>
        </a:p>
      </dgm:t>
    </dgm:pt>
    <dgm:pt modelId="{64D4B2DA-DF08-4FF0-B881-0FF94657B96B}" type="parTrans" cxnId="{605F139B-C6E0-4592-8D6B-60AEA347465C}">
      <dgm:prSet/>
      <dgm:spPr/>
      <dgm:t>
        <a:bodyPr/>
        <a:lstStyle/>
        <a:p>
          <a:endParaRPr lang="en-US"/>
        </a:p>
      </dgm:t>
    </dgm:pt>
    <dgm:pt modelId="{4222E74A-A576-4FE6-A3CB-336DBD131128}" type="sibTrans" cxnId="{605F139B-C6E0-4592-8D6B-60AEA347465C}">
      <dgm:prSet/>
      <dgm:spPr/>
      <dgm:t>
        <a:bodyPr/>
        <a:lstStyle/>
        <a:p>
          <a:endParaRPr lang="en-US"/>
        </a:p>
      </dgm:t>
    </dgm:pt>
    <dgm:pt modelId="{3C8A5C89-55EE-4C8E-82C5-1E56714DC121}">
      <dgm:prSet phldr="0"/>
      <dgm:spPr>
        <a:solidFill>
          <a:srgbClr val="00B0F0"/>
        </a:solidFill>
      </dgm:spPr>
      <dgm:t>
        <a:bodyPr/>
        <a:lstStyle/>
        <a:p>
          <a:r>
            <a:rPr lang="en-US">
              <a:solidFill>
                <a:srgbClr val="444444"/>
              </a:solidFill>
              <a:latin typeface="Century Gothic" panose="020B0502020202020204" pitchFamily="34" charset="0"/>
            </a:rPr>
            <a:t>Automated </a:t>
          </a:r>
          <a:r>
            <a:rPr lang="en-US" err="1">
              <a:solidFill>
                <a:srgbClr val="444444"/>
              </a:solidFill>
              <a:latin typeface="Century Gothic" panose="020B0502020202020204" pitchFamily="34" charset="0"/>
            </a:rPr>
            <a:t>TigerConnect</a:t>
          </a:r>
          <a:r>
            <a:rPr lang="en-US">
              <a:solidFill>
                <a:srgbClr val="444444"/>
              </a:solidFill>
              <a:latin typeface="Century Gothic" panose="020B0502020202020204" pitchFamily="34" charset="0"/>
            </a:rPr>
            <a:t> alert upon arrival</a:t>
          </a:r>
          <a:endParaRPr lang="en-US">
            <a:latin typeface="Century Gothic" panose="020B0502020202020204" pitchFamily="34" charset="0"/>
          </a:endParaRPr>
        </a:p>
      </dgm:t>
    </dgm:pt>
    <dgm:pt modelId="{822D1B1A-3503-4D8E-A189-D42FA13A56D4}" type="parTrans" cxnId="{DF1DABEB-9E96-44AF-A8FF-B45AE2A14934}">
      <dgm:prSet/>
      <dgm:spPr/>
      <dgm:t>
        <a:bodyPr/>
        <a:lstStyle/>
        <a:p>
          <a:endParaRPr lang="en-US"/>
        </a:p>
      </dgm:t>
    </dgm:pt>
    <dgm:pt modelId="{FCFD772B-D12D-4949-9D2E-453DE44DA56E}" type="sibTrans" cxnId="{DF1DABEB-9E96-44AF-A8FF-B45AE2A14934}">
      <dgm:prSet/>
      <dgm:spPr/>
      <dgm:t>
        <a:bodyPr/>
        <a:lstStyle/>
        <a:p>
          <a:endParaRPr lang="en-US"/>
        </a:p>
      </dgm:t>
    </dgm:pt>
    <dgm:pt modelId="{F64F7590-6A74-415E-9B8C-552AE7AE5F63}">
      <dgm:prSet phldr="0"/>
      <dgm:spPr/>
      <dgm:t>
        <a:bodyPr/>
        <a:lstStyle/>
        <a:p>
          <a:pPr rtl="0"/>
          <a:r>
            <a:rPr lang="en-US">
              <a:latin typeface="Century Gothic" panose="020B0502020202020204" pitchFamily="34" charset="0"/>
              <a:cs typeface="Segoe UI"/>
            </a:rPr>
            <a:t>Provide support to develop, revise care plans, agreement</a:t>
          </a:r>
        </a:p>
      </dgm:t>
    </dgm:pt>
    <dgm:pt modelId="{2531F5A5-0005-44DA-A53D-8349C25FE558}" type="parTrans" cxnId="{6E969B85-1206-419D-BDC1-474C9DF9FBE7}">
      <dgm:prSet/>
      <dgm:spPr/>
      <dgm:t>
        <a:bodyPr/>
        <a:lstStyle/>
        <a:p>
          <a:endParaRPr lang="en-US"/>
        </a:p>
      </dgm:t>
    </dgm:pt>
    <dgm:pt modelId="{1A0CAC2E-3836-4110-9225-807997F52121}" type="sibTrans" cxnId="{6E969B85-1206-419D-BDC1-474C9DF9FBE7}">
      <dgm:prSet/>
      <dgm:spPr/>
      <dgm:t>
        <a:bodyPr/>
        <a:lstStyle/>
        <a:p>
          <a:endParaRPr lang="en-US"/>
        </a:p>
      </dgm:t>
    </dgm:pt>
    <dgm:pt modelId="{1A369E62-0AE3-460D-9CF8-70FF2CD130D9}" type="pres">
      <dgm:prSet presAssocID="{21AC42A5-3713-42C4-9FA0-EF929A29AEC8}" presName="Name0" presStyleCnt="0">
        <dgm:presLayoutVars>
          <dgm:dir/>
          <dgm:animLvl val="lvl"/>
          <dgm:resizeHandles val="exact"/>
        </dgm:presLayoutVars>
      </dgm:prSet>
      <dgm:spPr/>
    </dgm:pt>
    <dgm:pt modelId="{B93EFC41-7EBA-4B80-9B6A-F0AAC37C6413}" type="pres">
      <dgm:prSet presAssocID="{769D73AD-542B-40F3-8271-0DBE9D3FBF16}" presName="boxAndChildren" presStyleCnt="0"/>
      <dgm:spPr/>
    </dgm:pt>
    <dgm:pt modelId="{53C55B67-C453-44DA-B726-19E936005368}" type="pres">
      <dgm:prSet presAssocID="{769D73AD-542B-40F3-8271-0DBE9D3FBF16}" presName="parentTextBox" presStyleLbl="node1" presStyleIdx="0" presStyleCnt="4"/>
      <dgm:spPr/>
    </dgm:pt>
    <dgm:pt modelId="{F288EC58-47A6-450B-AD4D-7D2C65149949}" type="pres">
      <dgm:prSet presAssocID="{42442DDE-B154-4461-8EAD-CE50B4F9301A}" presName="sp" presStyleCnt="0"/>
      <dgm:spPr/>
    </dgm:pt>
    <dgm:pt modelId="{C6D7C479-74ED-4CA5-B240-7D413FF60489}" type="pres">
      <dgm:prSet presAssocID="{BE7019E7-C1DA-4DFE-A01D-188FA9CE2DCD}" presName="arrowAndChildren" presStyleCnt="0"/>
      <dgm:spPr/>
    </dgm:pt>
    <dgm:pt modelId="{B34B044D-4643-4C52-8F1F-5920837816E8}" type="pres">
      <dgm:prSet presAssocID="{BE7019E7-C1DA-4DFE-A01D-188FA9CE2DCD}" presName="parentTextArrow" presStyleLbl="node1" presStyleIdx="0" presStyleCnt="4"/>
      <dgm:spPr/>
    </dgm:pt>
    <dgm:pt modelId="{ED8EDFC3-32AB-4252-934F-EF1FAEDF7B43}" type="pres">
      <dgm:prSet presAssocID="{BE7019E7-C1DA-4DFE-A01D-188FA9CE2DCD}" presName="arrow" presStyleLbl="node1" presStyleIdx="1" presStyleCnt="4"/>
      <dgm:spPr/>
    </dgm:pt>
    <dgm:pt modelId="{82959D80-7D43-4293-BC3C-2ECC8A6670C3}" type="pres">
      <dgm:prSet presAssocID="{BE7019E7-C1DA-4DFE-A01D-188FA9CE2DCD}" presName="descendantArrow" presStyleCnt="0"/>
      <dgm:spPr/>
    </dgm:pt>
    <dgm:pt modelId="{11B90A34-9DAC-436E-88A0-2D2D0567ECE2}" type="pres">
      <dgm:prSet presAssocID="{79F743EA-CE25-4C2C-B286-787AAA5112D2}" presName="childTextArrow" presStyleLbl="fgAccFollowNode1" presStyleIdx="0" presStyleCnt="5">
        <dgm:presLayoutVars>
          <dgm:bulletEnabled val="1"/>
        </dgm:presLayoutVars>
      </dgm:prSet>
      <dgm:spPr/>
    </dgm:pt>
    <dgm:pt modelId="{1C3FBE53-24CF-4787-BFEA-C23720F38F5B}" type="pres">
      <dgm:prSet presAssocID="{3C4D94D3-EFD5-4024-9359-F95D1C2AB4DF}" presName="childTextArrow" presStyleLbl="fgAccFollowNode1" presStyleIdx="1" presStyleCnt="5">
        <dgm:presLayoutVars>
          <dgm:bulletEnabled val="1"/>
        </dgm:presLayoutVars>
      </dgm:prSet>
      <dgm:spPr/>
    </dgm:pt>
    <dgm:pt modelId="{E9775F65-6DE7-47B6-966D-10CED2CCFBCA}" type="pres">
      <dgm:prSet presAssocID="{8E0D46E7-163B-46A6-A54A-CADA844BAE2E}" presName="childTextArrow" presStyleLbl="fgAccFollowNode1" presStyleIdx="2" presStyleCnt="5">
        <dgm:presLayoutVars>
          <dgm:bulletEnabled val="1"/>
        </dgm:presLayoutVars>
      </dgm:prSet>
      <dgm:spPr/>
    </dgm:pt>
    <dgm:pt modelId="{376DF582-886E-4914-A1D9-3808AFCBC1EF}" type="pres">
      <dgm:prSet presAssocID="{4222E74A-A576-4FE6-A3CB-336DBD131128}" presName="sp" presStyleCnt="0"/>
      <dgm:spPr/>
    </dgm:pt>
    <dgm:pt modelId="{FED2B709-319B-4EFF-B7C2-A59E4C0ABBDB}" type="pres">
      <dgm:prSet presAssocID="{A48894CD-6DD2-4A54-9256-DDAE69C0C462}" presName="arrowAndChildren" presStyleCnt="0"/>
      <dgm:spPr/>
    </dgm:pt>
    <dgm:pt modelId="{EFC86A1D-175E-41DA-93B2-A6E552BE1C40}" type="pres">
      <dgm:prSet presAssocID="{A48894CD-6DD2-4A54-9256-DDAE69C0C462}" presName="parentTextArrow" presStyleLbl="node1" presStyleIdx="1" presStyleCnt="4"/>
      <dgm:spPr/>
    </dgm:pt>
    <dgm:pt modelId="{83CEA9E2-F980-4496-ACF6-080A89773F51}" type="pres">
      <dgm:prSet presAssocID="{A48894CD-6DD2-4A54-9256-DDAE69C0C462}" presName="arrow" presStyleLbl="node1" presStyleIdx="2" presStyleCnt="4"/>
      <dgm:spPr/>
    </dgm:pt>
    <dgm:pt modelId="{C38661B7-3F76-4588-8D86-24EF2105A8FD}" type="pres">
      <dgm:prSet presAssocID="{A48894CD-6DD2-4A54-9256-DDAE69C0C462}" presName="descendantArrow" presStyleCnt="0"/>
      <dgm:spPr/>
    </dgm:pt>
    <dgm:pt modelId="{66DA5165-1892-485C-BC30-86AF2496414E}" type="pres">
      <dgm:prSet presAssocID="{8F31B1C7-DC6E-43AE-8DF2-7A18D534D730}" presName="childTextArrow" presStyleLbl="fgAccFollowNode1" presStyleIdx="3" presStyleCnt="5">
        <dgm:presLayoutVars>
          <dgm:bulletEnabled val="1"/>
        </dgm:presLayoutVars>
      </dgm:prSet>
      <dgm:spPr/>
    </dgm:pt>
    <dgm:pt modelId="{2C55FC71-52FF-44BE-A49C-1461280C2632}" type="pres">
      <dgm:prSet presAssocID="{F64F7590-6A74-415E-9B8C-552AE7AE5F63}" presName="childTextArrow" presStyleLbl="fgAccFollowNode1" presStyleIdx="4" presStyleCnt="5">
        <dgm:presLayoutVars>
          <dgm:bulletEnabled val="1"/>
        </dgm:presLayoutVars>
      </dgm:prSet>
      <dgm:spPr/>
    </dgm:pt>
    <dgm:pt modelId="{A36060D1-32E6-4526-BD98-96377BC1E2B7}" type="pres">
      <dgm:prSet presAssocID="{FCFD772B-D12D-4949-9D2E-453DE44DA56E}" presName="sp" presStyleCnt="0"/>
      <dgm:spPr/>
    </dgm:pt>
    <dgm:pt modelId="{CE63A2B7-7C55-4BD4-A4D4-C32301E3E8DE}" type="pres">
      <dgm:prSet presAssocID="{3C8A5C89-55EE-4C8E-82C5-1E56714DC121}" presName="arrowAndChildren" presStyleCnt="0"/>
      <dgm:spPr/>
    </dgm:pt>
    <dgm:pt modelId="{1E1CCD9E-77C3-41D5-B094-D93F94587039}" type="pres">
      <dgm:prSet presAssocID="{3C8A5C89-55EE-4C8E-82C5-1E56714DC121}" presName="parentTextArrow" presStyleLbl="node1" presStyleIdx="3" presStyleCnt="4"/>
      <dgm:spPr/>
    </dgm:pt>
  </dgm:ptLst>
  <dgm:cxnLst>
    <dgm:cxn modelId="{2B5E6311-9ED3-43A3-BDD7-D291E50CAA40}" type="presOf" srcId="{769D73AD-542B-40F3-8271-0DBE9D3FBF16}" destId="{53C55B67-C453-44DA-B726-19E936005368}" srcOrd="0" destOrd="0" presId="urn:microsoft.com/office/officeart/2005/8/layout/process4"/>
    <dgm:cxn modelId="{4094B71A-355B-4AAC-A676-EE762745A623}" type="presOf" srcId="{BE7019E7-C1DA-4DFE-A01D-188FA9CE2DCD}" destId="{ED8EDFC3-32AB-4252-934F-EF1FAEDF7B43}" srcOrd="1" destOrd="0" presId="urn:microsoft.com/office/officeart/2005/8/layout/process4"/>
    <dgm:cxn modelId="{5ADC1025-73D3-47C7-9A3D-2D7BC6EB9598}" type="presOf" srcId="{21AC42A5-3713-42C4-9FA0-EF929A29AEC8}" destId="{1A369E62-0AE3-460D-9CF8-70FF2CD130D9}" srcOrd="0" destOrd="0" presId="urn:microsoft.com/office/officeart/2005/8/layout/process4"/>
    <dgm:cxn modelId="{C45DAD44-3C3F-4F2D-803A-6AC9DCB02D77}" type="presOf" srcId="{BE7019E7-C1DA-4DFE-A01D-188FA9CE2DCD}" destId="{B34B044D-4643-4C52-8F1F-5920837816E8}" srcOrd="0" destOrd="0" presId="urn:microsoft.com/office/officeart/2005/8/layout/process4"/>
    <dgm:cxn modelId="{55F7AD6B-01F2-4207-B565-79DBB60CAD0F}" srcId="{BE7019E7-C1DA-4DFE-A01D-188FA9CE2DCD}" destId="{8E0D46E7-163B-46A6-A54A-CADA844BAE2E}" srcOrd="2" destOrd="0" parTransId="{9EAC0FC0-0351-43B4-8010-2A64A01041FB}" sibTransId="{578B7357-3CBD-40D6-B320-DC81C62D3E89}"/>
    <dgm:cxn modelId="{EADE8875-6100-4195-9C4D-B90CF8FED461}" type="presOf" srcId="{3C4D94D3-EFD5-4024-9359-F95D1C2AB4DF}" destId="{1C3FBE53-24CF-4787-BFEA-C23720F38F5B}" srcOrd="0" destOrd="0" presId="urn:microsoft.com/office/officeart/2005/8/layout/process4"/>
    <dgm:cxn modelId="{BAC90D58-2C52-4222-8937-4DFAE15BCC1D}" type="presOf" srcId="{A48894CD-6DD2-4A54-9256-DDAE69C0C462}" destId="{83CEA9E2-F980-4496-ACF6-080A89773F51}" srcOrd="1" destOrd="0" presId="urn:microsoft.com/office/officeart/2005/8/layout/process4"/>
    <dgm:cxn modelId="{C1F07780-02C0-4E3D-AF8A-A0F6417A76F5}" type="presOf" srcId="{3C8A5C89-55EE-4C8E-82C5-1E56714DC121}" destId="{1E1CCD9E-77C3-41D5-B094-D93F94587039}" srcOrd="0" destOrd="0" presId="urn:microsoft.com/office/officeart/2005/8/layout/process4"/>
    <dgm:cxn modelId="{EF520D84-1EA6-48C6-9A20-B0FBE17E6F97}" srcId="{BE7019E7-C1DA-4DFE-A01D-188FA9CE2DCD}" destId="{79F743EA-CE25-4C2C-B286-787AAA5112D2}" srcOrd="0" destOrd="0" parTransId="{2FF5FD89-9063-4430-8FA9-425B20E387DF}" sibTransId="{50563C32-F3D7-4587-98FF-11F022073A8B}"/>
    <dgm:cxn modelId="{2347AA84-1457-4DCA-A272-40D39016D07F}" type="presOf" srcId="{79F743EA-CE25-4C2C-B286-787AAA5112D2}" destId="{11B90A34-9DAC-436E-88A0-2D2D0567ECE2}" srcOrd="0" destOrd="0" presId="urn:microsoft.com/office/officeart/2005/8/layout/process4"/>
    <dgm:cxn modelId="{6E969B85-1206-419D-BDC1-474C9DF9FBE7}" srcId="{A48894CD-6DD2-4A54-9256-DDAE69C0C462}" destId="{F64F7590-6A74-415E-9B8C-552AE7AE5F63}" srcOrd="1" destOrd="0" parTransId="{2531F5A5-0005-44DA-A53D-8349C25FE558}" sibTransId="{1A0CAC2E-3836-4110-9225-807997F52121}"/>
    <dgm:cxn modelId="{FB97B98B-7313-4BC0-A123-D40B39912ACA}" srcId="{21AC42A5-3713-42C4-9FA0-EF929A29AEC8}" destId="{769D73AD-542B-40F3-8271-0DBE9D3FBF16}" srcOrd="3" destOrd="0" parTransId="{968DA29B-2122-4222-A995-FADBD4789870}" sibTransId="{58C26D08-A567-4081-8F2E-F5A42DDA2828}"/>
    <dgm:cxn modelId="{605F139B-C6E0-4592-8D6B-60AEA347465C}" srcId="{21AC42A5-3713-42C4-9FA0-EF929A29AEC8}" destId="{A48894CD-6DD2-4A54-9256-DDAE69C0C462}" srcOrd="1" destOrd="0" parTransId="{64D4B2DA-DF08-4FF0-B881-0FF94657B96B}" sibTransId="{4222E74A-A576-4FE6-A3CB-336DBD131128}"/>
    <dgm:cxn modelId="{044E4DA5-BC65-4E30-BB55-6EA739592B75}" type="presOf" srcId="{8F31B1C7-DC6E-43AE-8DF2-7A18D534D730}" destId="{66DA5165-1892-485C-BC30-86AF2496414E}" srcOrd="0" destOrd="0" presId="urn:microsoft.com/office/officeart/2005/8/layout/process4"/>
    <dgm:cxn modelId="{762F0EAA-273B-47A0-99C6-54FC1AC7D589}" type="presOf" srcId="{8E0D46E7-163B-46A6-A54A-CADA844BAE2E}" destId="{E9775F65-6DE7-47B6-966D-10CED2CCFBCA}" srcOrd="0" destOrd="0" presId="urn:microsoft.com/office/officeart/2005/8/layout/process4"/>
    <dgm:cxn modelId="{45D0F6B5-A5C8-495E-AB5B-D7FEE44D278D}" srcId="{21AC42A5-3713-42C4-9FA0-EF929A29AEC8}" destId="{BE7019E7-C1DA-4DFE-A01D-188FA9CE2DCD}" srcOrd="2" destOrd="0" parTransId="{B9B72DDD-69F5-4E74-8DE9-2577DC4FCC20}" sibTransId="{42442DDE-B154-4461-8EAD-CE50B4F9301A}"/>
    <dgm:cxn modelId="{0A45F3C1-20A1-4866-8DF5-F8AE6920BFEB}" srcId="{BE7019E7-C1DA-4DFE-A01D-188FA9CE2DCD}" destId="{3C4D94D3-EFD5-4024-9359-F95D1C2AB4DF}" srcOrd="1" destOrd="0" parTransId="{E2CBBB92-28C2-48BE-AB84-C51ED4E9345D}" sibTransId="{45E6FA1A-21F4-45FD-ADCD-408665FA947A}"/>
    <dgm:cxn modelId="{5F4000D6-F319-4FE2-9C3B-AC21A31F63B4}" type="presOf" srcId="{F64F7590-6A74-415E-9B8C-552AE7AE5F63}" destId="{2C55FC71-52FF-44BE-A49C-1461280C2632}" srcOrd="0" destOrd="0" presId="urn:microsoft.com/office/officeart/2005/8/layout/process4"/>
    <dgm:cxn modelId="{91DAADDF-94DE-4026-B8AD-13FC7DC5C8F8}" srcId="{A48894CD-6DD2-4A54-9256-DDAE69C0C462}" destId="{8F31B1C7-DC6E-43AE-8DF2-7A18D534D730}" srcOrd="0" destOrd="0" parTransId="{CF1F42A0-F640-4AAD-9DA2-0A4A6D4FB978}" sibTransId="{8C42B8C9-D63C-480A-8987-CCEC570C2563}"/>
    <dgm:cxn modelId="{CC9C05EB-211B-44D7-9C53-A05267264C1D}" type="presOf" srcId="{A48894CD-6DD2-4A54-9256-DDAE69C0C462}" destId="{EFC86A1D-175E-41DA-93B2-A6E552BE1C40}" srcOrd="0" destOrd="0" presId="urn:microsoft.com/office/officeart/2005/8/layout/process4"/>
    <dgm:cxn modelId="{DF1DABEB-9E96-44AF-A8FF-B45AE2A14934}" srcId="{21AC42A5-3713-42C4-9FA0-EF929A29AEC8}" destId="{3C8A5C89-55EE-4C8E-82C5-1E56714DC121}" srcOrd="0" destOrd="0" parTransId="{822D1B1A-3503-4D8E-A189-D42FA13A56D4}" sibTransId="{FCFD772B-D12D-4949-9D2E-453DE44DA56E}"/>
    <dgm:cxn modelId="{FE237549-8040-49BD-A806-6B6590D4FB10}" type="presParOf" srcId="{1A369E62-0AE3-460D-9CF8-70FF2CD130D9}" destId="{B93EFC41-7EBA-4B80-9B6A-F0AAC37C6413}" srcOrd="0" destOrd="0" presId="urn:microsoft.com/office/officeart/2005/8/layout/process4"/>
    <dgm:cxn modelId="{D8DD2413-987A-4E9A-90F8-73BFBAF14025}" type="presParOf" srcId="{B93EFC41-7EBA-4B80-9B6A-F0AAC37C6413}" destId="{53C55B67-C453-44DA-B726-19E936005368}" srcOrd="0" destOrd="0" presId="urn:microsoft.com/office/officeart/2005/8/layout/process4"/>
    <dgm:cxn modelId="{3A7C8E8C-F28F-4354-8403-C49B06C01344}" type="presParOf" srcId="{1A369E62-0AE3-460D-9CF8-70FF2CD130D9}" destId="{F288EC58-47A6-450B-AD4D-7D2C65149949}" srcOrd="1" destOrd="0" presId="urn:microsoft.com/office/officeart/2005/8/layout/process4"/>
    <dgm:cxn modelId="{08C39FFA-2B1B-4A80-8E27-3CD93852CEA1}" type="presParOf" srcId="{1A369E62-0AE3-460D-9CF8-70FF2CD130D9}" destId="{C6D7C479-74ED-4CA5-B240-7D413FF60489}" srcOrd="2" destOrd="0" presId="urn:microsoft.com/office/officeart/2005/8/layout/process4"/>
    <dgm:cxn modelId="{777B5757-8E7E-438D-BE1D-DF1963543E3B}" type="presParOf" srcId="{C6D7C479-74ED-4CA5-B240-7D413FF60489}" destId="{B34B044D-4643-4C52-8F1F-5920837816E8}" srcOrd="0" destOrd="0" presId="urn:microsoft.com/office/officeart/2005/8/layout/process4"/>
    <dgm:cxn modelId="{1486920C-B987-490C-8B7D-F6F8C5E8B35F}" type="presParOf" srcId="{C6D7C479-74ED-4CA5-B240-7D413FF60489}" destId="{ED8EDFC3-32AB-4252-934F-EF1FAEDF7B43}" srcOrd="1" destOrd="0" presId="urn:microsoft.com/office/officeart/2005/8/layout/process4"/>
    <dgm:cxn modelId="{15266BFA-FE62-4063-9BCA-BF4D40DBF208}" type="presParOf" srcId="{C6D7C479-74ED-4CA5-B240-7D413FF60489}" destId="{82959D80-7D43-4293-BC3C-2ECC8A6670C3}" srcOrd="2" destOrd="0" presId="urn:microsoft.com/office/officeart/2005/8/layout/process4"/>
    <dgm:cxn modelId="{9DAFE054-BFB5-4F45-8744-2DACB4782E28}" type="presParOf" srcId="{82959D80-7D43-4293-BC3C-2ECC8A6670C3}" destId="{11B90A34-9DAC-436E-88A0-2D2D0567ECE2}" srcOrd="0" destOrd="0" presId="urn:microsoft.com/office/officeart/2005/8/layout/process4"/>
    <dgm:cxn modelId="{FB8507BF-2BEB-4F78-9D3F-9C68ACB8F1B0}" type="presParOf" srcId="{82959D80-7D43-4293-BC3C-2ECC8A6670C3}" destId="{1C3FBE53-24CF-4787-BFEA-C23720F38F5B}" srcOrd="1" destOrd="0" presId="urn:microsoft.com/office/officeart/2005/8/layout/process4"/>
    <dgm:cxn modelId="{B2CEAC29-4710-4078-BA92-962E8CBB2D32}" type="presParOf" srcId="{82959D80-7D43-4293-BC3C-2ECC8A6670C3}" destId="{E9775F65-6DE7-47B6-966D-10CED2CCFBCA}" srcOrd="2" destOrd="0" presId="urn:microsoft.com/office/officeart/2005/8/layout/process4"/>
    <dgm:cxn modelId="{274C5896-CE58-4B9D-8C70-C92EAE547804}" type="presParOf" srcId="{1A369E62-0AE3-460D-9CF8-70FF2CD130D9}" destId="{376DF582-886E-4914-A1D9-3808AFCBC1EF}" srcOrd="3" destOrd="0" presId="urn:microsoft.com/office/officeart/2005/8/layout/process4"/>
    <dgm:cxn modelId="{A8E97C9F-8FD4-4902-98BA-F16C10E9BC2C}" type="presParOf" srcId="{1A369E62-0AE3-460D-9CF8-70FF2CD130D9}" destId="{FED2B709-319B-4EFF-B7C2-A59E4C0ABBDB}" srcOrd="4" destOrd="0" presId="urn:microsoft.com/office/officeart/2005/8/layout/process4"/>
    <dgm:cxn modelId="{B3677360-F6E8-4276-B50B-D1EAE6BF6F52}" type="presParOf" srcId="{FED2B709-319B-4EFF-B7C2-A59E4C0ABBDB}" destId="{EFC86A1D-175E-41DA-93B2-A6E552BE1C40}" srcOrd="0" destOrd="0" presId="urn:microsoft.com/office/officeart/2005/8/layout/process4"/>
    <dgm:cxn modelId="{8386FB0B-8AE1-436B-A5D2-9318EFFD0321}" type="presParOf" srcId="{FED2B709-319B-4EFF-B7C2-A59E4C0ABBDB}" destId="{83CEA9E2-F980-4496-ACF6-080A89773F51}" srcOrd="1" destOrd="0" presId="urn:microsoft.com/office/officeart/2005/8/layout/process4"/>
    <dgm:cxn modelId="{28E7DE5C-112F-46D1-AE69-1F2062FBA4B5}" type="presParOf" srcId="{FED2B709-319B-4EFF-B7C2-A59E4C0ABBDB}" destId="{C38661B7-3F76-4588-8D86-24EF2105A8FD}" srcOrd="2" destOrd="0" presId="urn:microsoft.com/office/officeart/2005/8/layout/process4"/>
    <dgm:cxn modelId="{CFD9148D-98E4-4CBC-9448-8AA45ECF3873}" type="presParOf" srcId="{C38661B7-3F76-4588-8D86-24EF2105A8FD}" destId="{66DA5165-1892-485C-BC30-86AF2496414E}" srcOrd="0" destOrd="0" presId="urn:microsoft.com/office/officeart/2005/8/layout/process4"/>
    <dgm:cxn modelId="{82F9FC29-71F1-45D8-96FC-DB7E921C34ED}" type="presParOf" srcId="{C38661B7-3F76-4588-8D86-24EF2105A8FD}" destId="{2C55FC71-52FF-44BE-A49C-1461280C2632}" srcOrd="1" destOrd="0" presId="urn:microsoft.com/office/officeart/2005/8/layout/process4"/>
    <dgm:cxn modelId="{5504B728-B764-416C-9588-960769B03D2B}" type="presParOf" srcId="{1A369E62-0AE3-460D-9CF8-70FF2CD130D9}" destId="{A36060D1-32E6-4526-BD98-96377BC1E2B7}" srcOrd="5" destOrd="0" presId="urn:microsoft.com/office/officeart/2005/8/layout/process4"/>
    <dgm:cxn modelId="{B3642CEE-E0B0-4577-9FEE-D5CFED9C8D35}" type="presParOf" srcId="{1A369E62-0AE3-460D-9CF8-70FF2CD130D9}" destId="{CE63A2B7-7C55-4BD4-A4D4-C32301E3E8DE}" srcOrd="6" destOrd="0" presId="urn:microsoft.com/office/officeart/2005/8/layout/process4"/>
    <dgm:cxn modelId="{4761F144-CC1F-4B3B-8E0C-521164BD4C9C}" type="presParOf" srcId="{CE63A2B7-7C55-4BD4-A4D4-C32301E3E8DE}" destId="{1E1CCD9E-77C3-41D5-B094-D93F94587039}"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C55B67-C453-44DA-B726-19E936005368}">
      <dsp:nvSpPr>
        <dsp:cNvPr id="0" name=""/>
        <dsp:cNvSpPr/>
      </dsp:nvSpPr>
      <dsp:spPr>
        <a:xfrm>
          <a:off x="0" y="3369167"/>
          <a:ext cx="9108280" cy="737091"/>
        </a:xfrm>
        <a:prstGeom prst="rect">
          <a:avLst/>
        </a:prstGeom>
        <a:solidFill>
          <a:srgbClr val="00B0F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rtl="0">
            <a:lnSpc>
              <a:spcPct val="90000"/>
            </a:lnSpc>
            <a:spcBef>
              <a:spcPct val="0"/>
            </a:spcBef>
            <a:spcAft>
              <a:spcPct val="35000"/>
            </a:spcAft>
            <a:buNone/>
          </a:pPr>
          <a:r>
            <a:rPr lang="en-US" sz="1400" kern="1200">
              <a:latin typeface="Century Gothic" panose="020B0502020202020204" pitchFamily="34" charset="0"/>
            </a:rPr>
            <a:t>Periodic check-ins during admission with care team, provider, patient</a:t>
          </a:r>
        </a:p>
      </dsp:txBody>
      <dsp:txXfrm>
        <a:off x="0" y="3369167"/>
        <a:ext cx="9108280" cy="737091"/>
      </dsp:txXfrm>
    </dsp:sp>
    <dsp:sp modelId="{ED8EDFC3-32AB-4252-934F-EF1FAEDF7B43}">
      <dsp:nvSpPr>
        <dsp:cNvPr id="0" name=""/>
        <dsp:cNvSpPr/>
      </dsp:nvSpPr>
      <dsp:spPr>
        <a:xfrm rot="10800000">
          <a:off x="0" y="2246577"/>
          <a:ext cx="9108280" cy="1133646"/>
        </a:xfrm>
        <a:prstGeom prst="upArrowCallout">
          <a:avLst/>
        </a:prstGeom>
        <a:solidFill>
          <a:srgbClr val="00B0F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rtl="0">
            <a:lnSpc>
              <a:spcPct val="90000"/>
            </a:lnSpc>
            <a:spcBef>
              <a:spcPct val="0"/>
            </a:spcBef>
            <a:spcAft>
              <a:spcPct val="35000"/>
            </a:spcAft>
            <a:buNone/>
          </a:pPr>
          <a:r>
            <a:rPr lang="en-US" sz="1400" kern="1200">
              <a:latin typeface="Century Gothic" panose="020B0502020202020204" pitchFamily="34" charset="0"/>
            </a:rPr>
            <a:t>Direct Clinical Care </a:t>
          </a:r>
        </a:p>
      </dsp:txBody>
      <dsp:txXfrm rot="-10800000">
        <a:off x="0" y="2246577"/>
        <a:ext cx="9108280" cy="397910"/>
      </dsp:txXfrm>
    </dsp:sp>
    <dsp:sp modelId="{11B90A34-9DAC-436E-88A0-2D2D0567ECE2}">
      <dsp:nvSpPr>
        <dsp:cNvPr id="0" name=""/>
        <dsp:cNvSpPr/>
      </dsp:nvSpPr>
      <dsp:spPr>
        <a:xfrm>
          <a:off x="4447" y="2644487"/>
          <a:ext cx="3033128" cy="338960"/>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marL="0" lvl="0" indent="0" algn="ctr" defTabSz="488950" rtl="0">
            <a:lnSpc>
              <a:spcPct val="90000"/>
            </a:lnSpc>
            <a:spcBef>
              <a:spcPct val="0"/>
            </a:spcBef>
            <a:spcAft>
              <a:spcPct val="35000"/>
            </a:spcAft>
            <a:buNone/>
          </a:pPr>
          <a:r>
            <a:rPr lang="en-US" sz="1100" kern="1200">
              <a:latin typeface="Century Gothic" panose="020B0502020202020204" pitchFamily="34" charset="0"/>
            </a:rPr>
            <a:t>Proactive clinical support for early consults, interventions</a:t>
          </a:r>
        </a:p>
      </dsp:txBody>
      <dsp:txXfrm>
        <a:off x="4447" y="2644487"/>
        <a:ext cx="3033128" cy="338960"/>
      </dsp:txXfrm>
    </dsp:sp>
    <dsp:sp modelId="{1C3FBE53-24CF-4787-BFEA-C23720F38F5B}">
      <dsp:nvSpPr>
        <dsp:cNvPr id="0" name=""/>
        <dsp:cNvSpPr/>
      </dsp:nvSpPr>
      <dsp:spPr>
        <a:xfrm>
          <a:off x="3037575" y="2644487"/>
          <a:ext cx="3033128" cy="338960"/>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marL="0" lvl="0" indent="0" algn="ctr" defTabSz="488950" rtl="0">
            <a:lnSpc>
              <a:spcPct val="90000"/>
            </a:lnSpc>
            <a:spcBef>
              <a:spcPct val="0"/>
            </a:spcBef>
            <a:spcAft>
              <a:spcPct val="35000"/>
            </a:spcAft>
            <a:buNone/>
          </a:pPr>
          <a:r>
            <a:rPr lang="en-US" sz="1100" kern="1200">
              <a:latin typeface="Century Gothic" panose="020B0502020202020204" pitchFamily="34" charset="0"/>
            </a:rPr>
            <a:t>Meet with patients at bedside to present and review </a:t>
          </a:r>
        </a:p>
      </dsp:txBody>
      <dsp:txXfrm>
        <a:off x="3037575" y="2644487"/>
        <a:ext cx="3033128" cy="338960"/>
      </dsp:txXfrm>
    </dsp:sp>
    <dsp:sp modelId="{E9775F65-6DE7-47B6-966D-10CED2CCFBCA}">
      <dsp:nvSpPr>
        <dsp:cNvPr id="0" name=""/>
        <dsp:cNvSpPr/>
      </dsp:nvSpPr>
      <dsp:spPr>
        <a:xfrm>
          <a:off x="6070704" y="2644487"/>
          <a:ext cx="3033128" cy="338960"/>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marL="0" lvl="0" indent="0" algn="ctr" defTabSz="488950">
            <a:lnSpc>
              <a:spcPct val="90000"/>
            </a:lnSpc>
            <a:spcBef>
              <a:spcPct val="0"/>
            </a:spcBef>
            <a:spcAft>
              <a:spcPct val="35000"/>
            </a:spcAft>
            <a:buNone/>
          </a:pPr>
          <a:r>
            <a:rPr lang="en-US" sz="1100" kern="1200">
              <a:latin typeface="Century Gothic" panose="020B0502020202020204" pitchFamily="34" charset="0"/>
            </a:rPr>
            <a:t>Implement level 1 precautions for risk of harm to self or staff </a:t>
          </a:r>
        </a:p>
      </dsp:txBody>
      <dsp:txXfrm>
        <a:off x="6070704" y="2644487"/>
        <a:ext cx="3033128" cy="338960"/>
      </dsp:txXfrm>
    </dsp:sp>
    <dsp:sp modelId="{83CEA9E2-F980-4496-ACF6-080A89773F51}">
      <dsp:nvSpPr>
        <dsp:cNvPr id="0" name=""/>
        <dsp:cNvSpPr/>
      </dsp:nvSpPr>
      <dsp:spPr>
        <a:xfrm rot="10800000">
          <a:off x="0" y="1123986"/>
          <a:ext cx="9108280" cy="1133646"/>
        </a:xfrm>
        <a:prstGeom prst="upArrowCallout">
          <a:avLst/>
        </a:prstGeom>
        <a:solidFill>
          <a:srgbClr val="00B0F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rtl="0">
            <a:lnSpc>
              <a:spcPct val="90000"/>
            </a:lnSpc>
            <a:spcBef>
              <a:spcPct val="0"/>
            </a:spcBef>
            <a:spcAft>
              <a:spcPct val="35000"/>
            </a:spcAft>
            <a:buNone/>
          </a:pPr>
          <a:r>
            <a:rPr lang="en-US" sz="1400" kern="1200">
              <a:latin typeface="Century Gothic" panose="020B0502020202020204" pitchFamily="34" charset="0"/>
            </a:rPr>
            <a:t>TVM Workgroup checks in with care team and provider</a:t>
          </a:r>
        </a:p>
      </dsp:txBody>
      <dsp:txXfrm rot="-10800000">
        <a:off x="0" y="1123986"/>
        <a:ext cx="9108280" cy="397910"/>
      </dsp:txXfrm>
    </dsp:sp>
    <dsp:sp modelId="{66DA5165-1892-485C-BC30-86AF2496414E}">
      <dsp:nvSpPr>
        <dsp:cNvPr id="0" name=""/>
        <dsp:cNvSpPr/>
      </dsp:nvSpPr>
      <dsp:spPr>
        <a:xfrm>
          <a:off x="0" y="1521897"/>
          <a:ext cx="4554139" cy="338960"/>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marL="0" lvl="0" indent="0" algn="l" defTabSz="488950" rtl="0">
            <a:lnSpc>
              <a:spcPct val="90000"/>
            </a:lnSpc>
            <a:spcBef>
              <a:spcPct val="0"/>
            </a:spcBef>
            <a:spcAft>
              <a:spcPct val="35000"/>
            </a:spcAft>
            <a:buNone/>
          </a:pPr>
          <a:r>
            <a:rPr lang="en-US" sz="1100" kern="1200">
              <a:latin typeface="Century Gothic" panose="020B0502020202020204" pitchFamily="34" charset="0"/>
              <a:cs typeface="Segoe UI"/>
            </a:rPr>
            <a:t>Notify them to review care plan, agreement</a:t>
          </a:r>
        </a:p>
      </dsp:txBody>
      <dsp:txXfrm>
        <a:off x="0" y="1521897"/>
        <a:ext cx="4554139" cy="338960"/>
      </dsp:txXfrm>
    </dsp:sp>
    <dsp:sp modelId="{2C55FC71-52FF-44BE-A49C-1461280C2632}">
      <dsp:nvSpPr>
        <dsp:cNvPr id="0" name=""/>
        <dsp:cNvSpPr/>
      </dsp:nvSpPr>
      <dsp:spPr>
        <a:xfrm>
          <a:off x="4554140" y="1521897"/>
          <a:ext cx="4554139" cy="338960"/>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marL="0" lvl="0" indent="0" algn="ctr" defTabSz="488950" rtl="0">
            <a:lnSpc>
              <a:spcPct val="90000"/>
            </a:lnSpc>
            <a:spcBef>
              <a:spcPct val="0"/>
            </a:spcBef>
            <a:spcAft>
              <a:spcPct val="35000"/>
            </a:spcAft>
            <a:buNone/>
          </a:pPr>
          <a:r>
            <a:rPr lang="en-US" sz="1100" kern="1200">
              <a:latin typeface="Century Gothic" panose="020B0502020202020204" pitchFamily="34" charset="0"/>
              <a:cs typeface="Segoe UI"/>
            </a:rPr>
            <a:t>Provide support to develop, revise care plans, agreement</a:t>
          </a:r>
        </a:p>
      </dsp:txBody>
      <dsp:txXfrm>
        <a:off x="4554140" y="1521897"/>
        <a:ext cx="4554139" cy="338960"/>
      </dsp:txXfrm>
    </dsp:sp>
    <dsp:sp modelId="{1E1CCD9E-77C3-41D5-B094-D93F94587039}">
      <dsp:nvSpPr>
        <dsp:cNvPr id="0" name=""/>
        <dsp:cNvSpPr/>
      </dsp:nvSpPr>
      <dsp:spPr>
        <a:xfrm rot="10800000">
          <a:off x="0" y="1396"/>
          <a:ext cx="9108280" cy="1133646"/>
        </a:xfrm>
        <a:prstGeom prst="upArrowCallout">
          <a:avLst/>
        </a:prstGeom>
        <a:solidFill>
          <a:srgbClr val="00B0F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a:solidFill>
                <a:srgbClr val="444444"/>
              </a:solidFill>
              <a:latin typeface="Century Gothic" panose="020B0502020202020204" pitchFamily="34" charset="0"/>
            </a:rPr>
            <a:t>Automated </a:t>
          </a:r>
          <a:r>
            <a:rPr lang="en-US" sz="1400" kern="1200" err="1">
              <a:solidFill>
                <a:srgbClr val="444444"/>
              </a:solidFill>
              <a:latin typeface="Century Gothic" panose="020B0502020202020204" pitchFamily="34" charset="0"/>
            </a:rPr>
            <a:t>TigerConnect</a:t>
          </a:r>
          <a:r>
            <a:rPr lang="en-US" sz="1400" kern="1200">
              <a:solidFill>
                <a:srgbClr val="444444"/>
              </a:solidFill>
              <a:latin typeface="Century Gothic" panose="020B0502020202020204" pitchFamily="34" charset="0"/>
            </a:rPr>
            <a:t> alert upon arrival</a:t>
          </a:r>
          <a:endParaRPr lang="en-US" sz="1400" kern="1200">
            <a:latin typeface="Century Gothic" panose="020B0502020202020204" pitchFamily="34" charset="0"/>
          </a:endParaRPr>
        </a:p>
      </dsp:txBody>
      <dsp:txXfrm rot="10800000">
        <a:off x="0" y="1396"/>
        <a:ext cx="9108280" cy="736609"/>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66E5138-781C-4E48-B93B-995762DADD68}" type="datetimeFigureOut">
              <a:rPr lang="en-US" smtClean="0"/>
              <a:t>1/6/2026</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775C7E3-8693-479A-BE7E-B560FDEBB273}" type="slidenum">
              <a:rPr lang="en-US" smtClean="0"/>
              <a:t>‹#›</a:t>
            </a:fld>
            <a:endParaRPr lang="en-US"/>
          </a:p>
        </p:txBody>
      </p:sp>
    </p:spTree>
    <p:extLst>
      <p:ext uri="{BB962C8B-B14F-4D97-AF65-F5344CB8AC3E}">
        <p14:creationId xmlns:p14="http://schemas.microsoft.com/office/powerpoint/2010/main" val="8721856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6775C7E3-8693-479A-BE7E-B560FDEBB273}" type="slidenum">
              <a:rPr lang="en-US" smtClean="0"/>
              <a:t>0</a:t>
            </a:fld>
            <a:endParaRPr lang="en-US"/>
          </a:p>
        </p:txBody>
      </p:sp>
    </p:spTree>
    <p:extLst>
      <p:ext uri="{BB962C8B-B14F-4D97-AF65-F5344CB8AC3E}">
        <p14:creationId xmlns:p14="http://schemas.microsoft.com/office/powerpoint/2010/main" val="4037931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fld id="{6775C7E3-8693-479A-BE7E-B560FDEBB273}" type="slidenum">
              <a:rPr lang="en-US" smtClean="0"/>
              <a:t>9</a:t>
            </a:fld>
            <a:endParaRPr lang="en-US"/>
          </a:p>
        </p:txBody>
      </p:sp>
    </p:spTree>
    <p:extLst>
      <p:ext uri="{BB962C8B-B14F-4D97-AF65-F5344CB8AC3E}">
        <p14:creationId xmlns:p14="http://schemas.microsoft.com/office/powerpoint/2010/main" val="7199754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A742C1-63AC-C877-8077-61C3FBB01F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A8BB3C-56E3-9DF5-9D45-5110EB4668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80C037-5473-2EF5-B9BD-A77582803DAE}"/>
              </a:ext>
            </a:extLst>
          </p:cNvPr>
          <p:cNvSpPr>
            <a:spLocks noGrp="1"/>
          </p:cNvSpPr>
          <p:nvPr>
            <p:ph type="body" idx="1"/>
          </p:nvPr>
        </p:nvSpPr>
        <p:spPr/>
        <p:txBody>
          <a:bodyPr/>
          <a:lstStyle/>
          <a:p>
            <a:endParaRPr lang="en-US" dirty="0">
              <a:ea typeface="Calibri"/>
              <a:cs typeface="Calibri"/>
            </a:endParaRPr>
          </a:p>
          <a:p>
            <a:endParaRPr lang="en-US"/>
          </a:p>
        </p:txBody>
      </p:sp>
      <p:sp>
        <p:nvSpPr>
          <p:cNvPr id="4" name="Slide Number Placeholder 3">
            <a:extLst>
              <a:ext uri="{FF2B5EF4-FFF2-40B4-BE49-F238E27FC236}">
                <a16:creationId xmlns:a16="http://schemas.microsoft.com/office/drawing/2014/main" id="{339C9E26-DDA9-D851-BC96-D17D7E24F25C}"/>
              </a:ext>
            </a:extLst>
          </p:cNvPr>
          <p:cNvSpPr>
            <a:spLocks noGrp="1"/>
          </p:cNvSpPr>
          <p:nvPr>
            <p:ph type="sldNum" sz="quarter" idx="5"/>
          </p:nvPr>
        </p:nvSpPr>
        <p:spPr/>
        <p:txBody>
          <a:bodyPr/>
          <a:lstStyle/>
          <a:p>
            <a:fld id="{6775C7E3-8693-479A-BE7E-B560FDEBB273}" type="slidenum">
              <a:rPr lang="en-US" smtClean="0"/>
              <a:t>10</a:t>
            </a:fld>
            <a:endParaRPr lang="en-US"/>
          </a:p>
        </p:txBody>
      </p:sp>
    </p:spTree>
    <p:extLst>
      <p:ext uri="{BB962C8B-B14F-4D97-AF65-F5344CB8AC3E}">
        <p14:creationId xmlns:p14="http://schemas.microsoft.com/office/powerpoint/2010/main" val="39509789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A69EF-3753-D437-7AB8-B98EF4B3A0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30419F-495A-A14B-1A06-BEF8A392ED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ECC1D4-3757-04D7-BFD1-34B06808CDA1}"/>
              </a:ext>
            </a:extLst>
          </p:cNvPr>
          <p:cNvSpPr>
            <a:spLocks noGrp="1"/>
          </p:cNvSpPr>
          <p:nvPr>
            <p:ph type="body" idx="1"/>
          </p:nvPr>
        </p:nvSpPr>
        <p:spPr/>
        <p:txBody>
          <a:bodyPr/>
          <a:lstStyle/>
          <a:p>
            <a:endParaRPr lang="en-US" dirty="0">
              <a:ea typeface="Calibri"/>
              <a:cs typeface="Calibri"/>
            </a:endParaRPr>
          </a:p>
          <a:p>
            <a:endParaRPr lang="en-US">
              <a:ea typeface="Calibri"/>
              <a:cs typeface="Calibri"/>
            </a:endParaRPr>
          </a:p>
        </p:txBody>
      </p:sp>
      <p:sp>
        <p:nvSpPr>
          <p:cNvPr id="4" name="Slide Number Placeholder 3">
            <a:extLst>
              <a:ext uri="{FF2B5EF4-FFF2-40B4-BE49-F238E27FC236}">
                <a16:creationId xmlns:a16="http://schemas.microsoft.com/office/drawing/2014/main" id="{C2EAF250-C235-20A7-334E-E06E09EE3EBD}"/>
              </a:ext>
            </a:extLst>
          </p:cNvPr>
          <p:cNvSpPr>
            <a:spLocks noGrp="1"/>
          </p:cNvSpPr>
          <p:nvPr>
            <p:ph type="sldNum" sz="quarter" idx="5"/>
          </p:nvPr>
        </p:nvSpPr>
        <p:spPr/>
        <p:txBody>
          <a:bodyPr/>
          <a:lstStyle/>
          <a:p>
            <a:fld id="{6775C7E3-8693-479A-BE7E-B560FDEBB273}" type="slidenum">
              <a:rPr lang="en-US" smtClean="0"/>
              <a:t>11</a:t>
            </a:fld>
            <a:endParaRPr lang="en-US"/>
          </a:p>
        </p:txBody>
      </p:sp>
    </p:spTree>
    <p:extLst>
      <p:ext uri="{BB962C8B-B14F-4D97-AF65-F5344CB8AC3E}">
        <p14:creationId xmlns:p14="http://schemas.microsoft.com/office/powerpoint/2010/main" val="35996153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76300F-7D2F-58B7-2705-6DBE12C4DD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1EC922-2BAD-46C8-8CC7-860AAB9D52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47BC8E-0940-5B28-99F3-86F5A7BE5B38}"/>
              </a:ext>
            </a:extLst>
          </p:cNvPr>
          <p:cNvSpPr>
            <a:spLocks noGrp="1"/>
          </p:cNvSpPr>
          <p:nvPr>
            <p:ph type="body" idx="1"/>
          </p:nvPr>
        </p:nvSpPr>
        <p:spPr/>
        <p:txBody>
          <a:bodyPr/>
          <a:lstStyle/>
          <a:p>
            <a:endParaRPr lang="en-US" dirty="0">
              <a:ea typeface="Calibri"/>
              <a:cs typeface="Calibri"/>
            </a:endParaRPr>
          </a:p>
          <a:p>
            <a:endParaRPr lang="en-US">
              <a:ea typeface="Calibri"/>
              <a:cs typeface="Calibri"/>
            </a:endParaRPr>
          </a:p>
        </p:txBody>
      </p:sp>
      <p:sp>
        <p:nvSpPr>
          <p:cNvPr id="4" name="Slide Number Placeholder 3">
            <a:extLst>
              <a:ext uri="{FF2B5EF4-FFF2-40B4-BE49-F238E27FC236}">
                <a16:creationId xmlns:a16="http://schemas.microsoft.com/office/drawing/2014/main" id="{FD6EBC53-131B-2B10-A9DA-34A67BD7121D}"/>
              </a:ext>
            </a:extLst>
          </p:cNvPr>
          <p:cNvSpPr>
            <a:spLocks noGrp="1"/>
          </p:cNvSpPr>
          <p:nvPr>
            <p:ph type="sldNum" sz="quarter" idx="5"/>
          </p:nvPr>
        </p:nvSpPr>
        <p:spPr/>
        <p:txBody>
          <a:bodyPr/>
          <a:lstStyle/>
          <a:p>
            <a:fld id="{6775C7E3-8693-479A-BE7E-B560FDEBB273}" type="slidenum">
              <a:rPr lang="en-US" smtClean="0"/>
              <a:t>12</a:t>
            </a:fld>
            <a:endParaRPr lang="en-US"/>
          </a:p>
        </p:txBody>
      </p:sp>
    </p:spTree>
    <p:extLst>
      <p:ext uri="{BB962C8B-B14F-4D97-AF65-F5344CB8AC3E}">
        <p14:creationId xmlns:p14="http://schemas.microsoft.com/office/powerpoint/2010/main" val="30974158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C6F1C6-767B-752C-9845-F10CF4B2F4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D8E442-AD1D-B200-178C-57FB5DAAB5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4E6ECD-E793-39A1-3539-902DBD68091E}"/>
              </a:ext>
            </a:extLst>
          </p:cNvPr>
          <p:cNvSpPr>
            <a:spLocks noGrp="1"/>
          </p:cNvSpPr>
          <p:nvPr>
            <p:ph type="body" idx="1"/>
          </p:nvPr>
        </p:nvSpPr>
        <p:spPr/>
        <p:txBody>
          <a:bodyPr/>
          <a:lstStyle/>
          <a:p>
            <a:endParaRPr lang="en-US" dirty="0">
              <a:ea typeface="Calibri"/>
              <a:cs typeface="Calibri"/>
            </a:endParaRPr>
          </a:p>
          <a:p>
            <a:endParaRPr lang="en-US">
              <a:ea typeface="Calibri"/>
              <a:cs typeface="Calibri"/>
            </a:endParaRPr>
          </a:p>
        </p:txBody>
      </p:sp>
      <p:sp>
        <p:nvSpPr>
          <p:cNvPr id="4" name="Slide Number Placeholder 3">
            <a:extLst>
              <a:ext uri="{FF2B5EF4-FFF2-40B4-BE49-F238E27FC236}">
                <a16:creationId xmlns:a16="http://schemas.microsoft.com/office/drawing/2014/main" id="{B39E79A9-34C3-6C4F-6235-AC4B5DD0DBA7}"/>
              </a:ext>
            </a:extLst>
          </p:cNvPr>
          <p:cNvSpPr>
            <a:spLocks noGrp="1"/>
          </p:cNvSpPr>
          <p:nvPr>
            <p:ph type="sldNum" sz="quarter" idx="5"/>
          </p:nvPr>
        </p:nvSpPr>
        <p:spPr/>
        <p:txBody>
          <a:bodyPr/>
          <a:lstStyle/>
          <a:p>
            <a:fld id="{6775C7E3-8693-479A-BE7E-B560FDEBB273}" type="slidenum">
              <a:rPr lang="en-US" smtClean="0"/>
              <a:t>13</a:t>
            </a:fld>
            <a:endParaRPr lang="en-US"/>
          </a:p>
        </p:txBody>
      </p:sp>
    </p:spTree>
    <p:extLst>
      <p:ext uri="{BB962C8B-B14F-4D97-AF65-F5344CB8AC3E}">
        <p14:creationId xmlns:p14="http://schemas.microsoft.com/office/powerpoint/2010/main" val="19838743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F0A04-F013-7DF9-41B3-1307D4C5BD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269C7D-2583-6AD1-7F4C-BD102BAF89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981CDB-17E6-C3CD-AC05-FECC06BB4166}"/>
              </a:ext>
            </a:extLst>
          </p:cNvPr>
          <p:cNvSpPr>
            <a:spLocks noGrp="1"/>
          </p:cNvSpPr>
          <p:nvPr>
            <p:ph type="body" idx="1"/>
          </p:nvPr>
        </p:nvSpPr>
        <p:spPr/>
        <p:txBody>
          <a:bodyPr/>
          <a:lstStyle/>
          <a:p>
            <a:endParaRPr lang="en-US" dirty="0">
              <a:ea typeface="Calibri"/>
              <a:cs typeface="Calibri"/>
            </a:endParaRPr>
          </a:p>
          <a:p>
            <a:endParaRPr lang="en-US"/>
          </a:p>
        </p:txBody>
      </p:sp>
      <p:sp>
        <p:nvSpPr>
          <p:cNvPr id="4" name="Slide Number Placeholder 3">
            <a:extLst>
              <a:ext uri="{FF2B5EF4-FFF2-40B4-BE49-F238E27FC236}">
                <a16:creationId xmlns:a16="http://schemas.microsoft.com/office/drawing/2014/main" id="{F3D7328F-F4FF-E919-89FE-23C7E7AE5DCB}"/>
              </a:ext>
            </a:extLst>
          </p:cNvPr>
          <p:cNvSpPr>
            <a:spLocks noGrp="1"/>
          </p:cNvSpPr>
          <p:nvPr>
            <p:ph type="sldNum" sz="quarter" idx="5"/>
          </p:nvPr>
        </p:nvSpPr>
        <p:spPr/>
        <p:txBody>
          <a:bodyPr/>
          <a:lstStyle/>
          <a:p>
            <a:fld id="{6775C7E3-8693-479A-BE7E-B560FDEBB273}" type="slidenum">
              <a:rPr lang="en-US" smtClean="0"/>
              <a:t>14</a:t>
            </a:fld>
            <a:endParaRPr lang="en-US"/>
          </a:p>
        </p:txBody>
      </p:sp>
    </p:spTree>
    <p:extLst>
      <p:ext uri="{BB962C8B-B14F-4D97-AF65-F5344CB8AC3E}">
        <p14:creationId xmlns:p14="http://schemas.microsoft.com/office/powerpoint/2010/main" val="28582673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6775C7E3-8693-479A-BE7E-B560FDEBB273}" type="slidenum">
              <a:rPr lang="en-US" smtClean="0"/>
              <a:t>15</a:t>
            </a:fld>
            <a:endParaRPr lang="en-US"/>
          </a:p>
        </p:txBody>
      </p:sp>
    </p:spTree>
    <p:extLst>
      <p:ext uri="{BB962C8B-B14F-4D97-AF65-F5344CB8AC3E}">
        <p14:creationId xmlns:p14="http://schemas.microsoft.com/office/powerpoint/2010/main" val="4870130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Builds on work by violence prevention committee, security, environmental, nursing leadership teams. Our charge, beginning in Feb 2024, was to focus here on physician/provider clinical workflows to prevent violence and bring together existing violence prevention tools in that streamlined workflow.</a:t>
            </a:r>
            <a:endParaRPr lang="en-US" dirty="0"/>
          </a:p>
        </p:txBody>
      </p:sp>
      <p:sp>
        <p:nvSpPr>
          <p:cNvPr id="4" name="Slide Number Placeholder 3"/>
          <p:cNvSpPr>
            <a:spLocks noGrp="1"/>
          </p:cNvSpPr>
          <p:nvPr>
            <p:ph type="sldNum" sz="quarter" idx="5"/>
          </p:nvPr>
        </p:nvSpPr>
        <p:spPr/>
        <p:txBody>
          <a:bodyPr/>
          <a:lstStyle/>
          <a:p>
            <a:fld id="{6775C7E3-8693-479A-BE7E-B560FDEBB273}" type="slidenum">
              <a:rPr lang="en-US" smtClean="0"/>
              <a:t>1</a:t>
            </a:fld>
            <a:endParaRPr lang="en-US"/>
          </a:p>
        </p:txBody>
      </p:sp>
    </p:spTree>
    <p:extLst>
      <p:ext uri="{BB962C8B-B14F-4D97-AF65-F5344CB8AC3E}">
        <p14:creationId xmlns:p14="http://schemas.microsoft.com/office/powerpoint/2010/main" val="35381459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6775C7E3-8693-479A-BE7E-B560FDEBB273}" type="slidenum">
              <a:rPr lang="en-US" smtClean="0"/>
              <a:t>2</a:t>
            </a:fld>
            <a:endParaRPr lang="en-US"/>
          </a:p>
        </p:txBody>
      </p:sp>
    </p:spTree>
    <p:extLst>
      <p:ext uri="{BB962C8B-B14F-4D97-AF65-F5344CB8AC3E}">
        <p14:creationId xmlns:p14="http://schemas.microsoft.com/office/powerpoint/2010/main" val="6026098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Informatics role key</a:t>
            </a:r>
          </a:p>
          <a:p>
            <a:r>
              <a:rPr lang="en-US" dirty="0">
                <a:ea typeface="Calibri"/>
                <a:cs typeface="Calibri"/>
              </a:rPr>
              <a:t>BCS nurses in this workflow</a:t>
            </a:r>
          </a:p>
        </p:txBody>
      </p:sp>
      <p:sp>
        <p:nvSpPr>
          <p:cNvPr id="4" name="Slide Number Placeholder 3"/>
          <p:cNvSpPr>
            <a:spLocks noGrp="1"/>
          </p:cNvSpPr>
          <p:nvPr>
            <p:ph type="sldNum" sz="quarter" idx="5"/>
          </p:nvPr>
        </p:nvSpPr>
        <p:spPr/>
        <p:txBody>
          <a:bodyPr/>
          <a:lstStyle/>
          <a:p>
            <a:fld id="{21320505-A767-4F74-B03F-0F5153480706}" type="slidenum">
              <a:rPr lang="en-US"/>
              <a:t>3</a:t>
            </a:fld>
            <a:endParaRPr lang="en-US"/>
          </a:p>
        </p:txBody>
      </p:sp>
    </p:spTree>
    <p:extLst>
      <p:ext uri="{BB962C8B-B14F-4D97-AF65-F5344CB8AC3E}">
        <p14:creationId xmlns:p14="http://schemas.microsoft.com/office/powerpoint/2010/main" val="26714094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New phrasing of flag key</a:t>
            </a:r>
          </a:p>
        </p:txBody>
      </p:sp>
      <p:sp>
        <p:nvSpPr>
          <p:cNvPr id="4" name="Slide Number Placeholder 3"/>
          <p:cNvSpPr>
            <a:spLocks noGrp="1"/>
          </p:cNvSpPr>
          <p:nvPr>
            <p:ph type="sldNum" sz="quarter" idx="5"/>
          </p:nvPr>
        </p:nvSpPr>
        <p:spPr/>
        <p:txBody>
          <a:bodyPr/>
          <a:lstStyle/>
          <a:p>
            <a:fld id="{6775C7E3-8693-479A-BE7E-B560FDEBB273}" type="slidenum">
              <a:rPr lang="en-US" smtClean="0"/>
              <a:t>4</a:t>
            </a:fld>
            <a:endParaRPr lang="en-US"/>
          </a:p>
        </p:txBody>
      </p:sp>
    </p:spTree>
    <p:extLst>
      <p:ext uri="{BB962C8B-B14F-4D97-AF65-F5344CB8AC3E}">
        <p14:creationId xmlns:p14="http://schemas.microsoft.com/office/powerpoint/2010/main" val="10850419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09245">
              <a:lnSpc>
                <a:spcPct val="90000"/>
              </a:lnSpc>
              <a:spcBef>
                <a:spcPts val="1000"/>
              </a:spcBef>
            </a:pPr>
            <a:endParaRPr lang="en-US" dirty="0">
              <a:ea typeface="Calibri"/>
              <a:cs typeface="Calibri"/>
            </a:endParaRPr>
          </a:p>
          <a:p>
            <a:pPr marL="309245">
              <a:lnSpc>
                <a:spcPct val="90000"/>
              </a:lnSpc>
              <a:spcBef>
                <a:spcPts val="1000"/>
              </a:spcBef>
            </a:pPr>
            <a:endParaRPr lang="en-US"/>
          </a:p>
          <a:p>
            <a:pPr marL="766445" indent="-457200">
              <a:lnSpc>
                <a:spcPct val="90000"/>
              </a:lnSpc>
              <a:spcBef>
                <a:spcPts val="1000"/>
              </a:spcBef>
              <a:buFont typeface="Arial,Sans-Serif"/>
              <a:buChar char="•"/>
            </a:pPr>
            <a:r>
              <a:rPr lang="en-US" dirty="0"/>
              <a:t>Input from care team to tailor each plan</a:t>
            </a:r>
            <a:endParaRPr lang="en-US" dirty="0">
              <a:solidFill>
                <a:srgbClr val="444444"/>
              </a:solidFill>
              <a:ea typeface="Calibri"/>
              <a:cs typeface="Calibri"/>
            </a:endParaRPr>
          </a:p>
          <a:p>
            <a:pPr marL="766445" indent="-457200">
              <a:lnSpc>
                <a:spcPct val="90000"/>
              </a:lnSpc>
              <a:spcBef>
                <a:spcPts val="1000"/>
              </a:spcBef>
              <a:buFont typeface="Arial,Sans-Serif"/>
              <a:buChar char="•"/>
            </a:pPr>
            <a:r>
              <a:rPr lang="en-US" dirty="0"/>
              <a:t>Therapeutic communication scripting and limit setting</a:t>
            </a:r>
            <a:endParaRPr lang="en-US" dirty="0">
              <a:ea typeface="Calibri"/>
              <a:cs typeface="Calibri"/>
            </a:endParaRPr>
          </a:p>
        </p:txBody>
      </p:sp>
      <p:sp>
        <p:nvSpPr>
          <p:cNvPr id="4" name="Slide Number Placeholder 3"/>
          <p:cNvSpPr>
            <a:spLocks noGrp="1"/>
          </p:cNvSpPr>
          <p:nvPr>
            <p:ph type="sldNum" sz="quarter" idx="5"/>
          </p:nvPr>
        </p:nvSpPr>
        <p:spPr/>
        <p:txBody>
          <a:bodyPr/>
          <a:lstStyle/>
          <a:p>
            <a:fld id="{6775C7E3-8693-479A-BE7E-B560FDEBB273}" type="slidenum">
              <a:rPr lang="en-US" smtClean="0"/>
              <a:t>5</a:t>
            </a:fld>
            <a:endParaRPr lang="en-US"/>
          </a:p>
        </p:txBody>
      </p:sp>
    </p:spTree>
    <p:extLst>
      <p:ext uri="{BB962C8B-B14F-4D97-AF65-F5344CB8AC3E}">
        <p14:creationId xmlns:p14="http://schemas.microsoft.com/office/powerpoint/2010/main" val="32674280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Patient agreements commonly used in reaction to a sentinel violent event to try and prevent future ones. Sets out rights and responsibilities of the patient.</a:t>
            </a:r>
            <a:endParaRPr lang="en-US" dirty="0">
              <a:ea typeface="Calibri"/>
              <a:cs typeface="Calibri"/>
            </a:endParaRPr>
          </a:p>
        </p:txBody>
      </p:sp>
      <p:sp>
        <p:nvSpPr>
          <p:cNvPr id="4" name="Slide Number Placeholder 3"/>
          <p:cNvSpPr>
            <a:spLocks noGrp="1"/>
          </p:cNvSpPr>
          <p:nvPr>
            <p:ph type="sldNum" sz="quarter" idx="5"/>
          </p:nvPr>
        </p:nvSpPr>
        <p:spPr/>
        <p:txBody>
          <a:bodyPr/>
          <a:lstStyle/>
          <a:p>
            <a:fld id="{6775C7E3-8693-479A-BE7E-B560FDEBB273}" type="slidenum">
              <a:rPr lang="en-US" smtClean="0"/>
              <a:t>6</a:t>
            </a:fld>
            <a:endParaRPr lang="en-US"/>
          </a:p>
        </p:txBody>
      </p:sp>
    </p:spTree>
    <p:extLst>
      <p:ext uri="{BB962C8B-B14F-4D97-AF65-F5344CB8AC3E}">
        <p14:creationId xmlns:p14="http://schemas.microsoft.com/office/powerpoint/2010/main" val="30832874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Decrease in contracts / agreements shows preventive, and less reactive, mode. Intervening earlier means we don't get to a point where patients need contracts which include terms like administrative discharge.</a:t>
            </a:r>
            <a:endParaRPr lang="en-US" dirty="0">
              <a:ea typeface="Calibri"/>
              <a:cs typeface="Calibri"/>
            </a:endParaRPr>
          </a:p>
        </p:txBody>
      </p:sp>
      <p:sp>
        <p:nvSpPr>
          <p:cNvPr id="4" name="Slide Number Placeholder 3"/>
          <p:cNvSpPr>
            <a:spLocks noGrp="1"/>
          </p:cNvSpPr>
          <p:nvPr>
            <p:ph type="sldNum" sz="quarter" idx="5"/>
          </p:nvPr>
        </p:nvSpPr>
        <p:spPr/>
        <p:txBody>
          <a:bodyPr/>
          <a:lstStyle/>
          <a:p>
            <a:fld id="{6775C7E3-8693-479A-BE7E-B560FDEBB273}" type="slidenum">
              <a:rPr lang="en-US" smtClean="0"/>
              <a:t>7</a:t>
            </a:fld>
            <a:endParaRPr lang="en-US"/>
          </a:p>
        </p:txBody>
      </p:sp>
    </p:spTree>
    <p:extLst>
      <p:ext uri="{BB962C8B-B14F-4D97-AF65-F5344CB8AC3E}">
        <p14:creationId xmlns:p14="http://schemas.microsoft.com/office/powerpoint/2010/main" val="14900258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spcBef>
                <a:spcPts val="1000"/>
              </a:spcBef>
            </a:pPr>
            <a:endParaRPr lang="en-US" dirty="0">
              <a:ea typeface="Calibri"/>
              <a:cs typeface="Calibri"/>
            </a:endParaRPr>
          </a:p>
          <a:p>
            <a:pPr>
              <a:lnSpc>
                <a:spcPct val="90000"/>
              </a:lnSpc>
              <a:spcBef>
                <a:spcPts val="1000"/>
              </a:spcBef>
            </a:pPr>
            <a:endParaRPr lang="en-US"/>
          </a:p>
          <a:p>
            <a:pPr marL="285750" indent="-285750">
              <a:lnSpc>
                <a:spcPct val="90000"/>
              </a:lnSpc>
              <a:spcBef>
                <a:spcPts val="1000"/>
              </a:spcBef>
              <a:buFont typeface="Arial,Sans-Serif"/>
              <a:buChar char="•"/>
            </a:pPr>
            <a:r>
              <a:rPr lang="en-US" dirty="0"/>
              <a:t>Data on violent or disruptive behavior events (EARS and BRRTs) collected for the one year before and the one year after care plan written for sample of patients (care plan done May to August 2024, N=22) </a:t>
            </a:r>
            <a:endParaRPr lang="en-US" dirty="0">
              <a:solidFill>
                <a:srgbClr val="444444"/>
              </a:solidFill>
              <a:ea typeface="Calibri"/>
              <a:cs typeface="Calibri"/>
            </a:endParaRPr>
          </a:p>
          <a:p>
            <a:pPr marL="285750" indent="-285750">
              <a:lnSpc>
                <a:spcPct val="90000"/>
              </a:lnSpc>
              <a:spcBef>
                <a:spcPts val="1000"/>
              </a:spcBef>
              <a:buFont typeface="Arial,Sans-Serif"/>
              <a:buChar char="•"/>
            </a:pPr>
            <a:r>
              <a:rPr lang="en-US" dirty="0"/>
              <a:t>Excluded those without subsequent admissions (N=10)</a:t>
            </a:r>
            <a:endParaRPr lang="en-US" dirty="0">
              <a:solidFill>
                <a:srgbClr val="444444"/>
              </a:solidFill>
            </a:endParaRPr>
          </a:p>
          <a:p>
            <a:pPr marL="285750" indent="-285750">
              <a:lnSpc>
                <a:spcPct val="90000"/>
              </a:lnSpc>
              <a:spcBef>
                <a:spcPts val="1000"/>
              </a:spcBef>
              <a:buFont typeface="Arial,Sans-Serif"/>
              <a:buChar char="•"/>
            </a:pPr>
            <a:r>
              <a:rPr lang="en-US" dirty="0"/>
              <a:t>Of 12 patients included, there were </a:t>
            </a:r>
            <a:r>
              <a:rPr lang="en-US" dirty="0">
                <a:solidFill>
                  <a:srgbClr val="FF0000"/>
                </a:solidFill>
              </a:rPr>
              <a:t>40 total events</a:t>
            </a:r>
            <a:r>
              <a:rPr lang="en-US" dirty="0"/>
              <a:t> in the year before care plans and </a:t>
            </a:r>
            <a:r>
              <a:rPr lang="en-US" dirty="0">
                <a:solidFill>
                  <a:srgbClr val="FF0000"/>
                </a:solidFill>
              </a:rPr>
              <a:t>11 events </a:t>
            </a:r>
            <a:r>
              <a:rPr lang="en-US" dirty="0"/>
              <a:t>in the year after</a:t>
            </a:r>
            <a:r>
              <a:rPr lang="en-US" dirty="0">
                <a:solidFill>
                  <a:srgbClr val="FF0000"/>
                </a:solidFill>
              </a:rPr>
              <a:t> (73% reduction)</a:t>
            </a:r>
            <a:r>
              <a:rPr lang="en-US" dirty="0"/>
              <a:t>.</a:t>
            </a:r>
            <a:endParaRPr lang="en-US" dirty="0">
              <a:solidFill>
                <a:srgbClr val="444444"/>
              </a:solidFill>
            </a:endParaRPr>
          </a:p>
          <a:p>
            <a:pPr marL="285750" indent="-285750">
              <a:lnSpc>
                <a:spcPct val="90000"/>
              </a:lnSpc>
              <a:spcBef>
                <a:spcPts val="1000"/>
              </a:spcBef>
              <a:buFont typeface="Arial,Sans-Serif"/>
              <a:buChar char="•"/>
            </a:pPr>
            <a:r>
              <a:rPr lang="en-US" dirty="0"/>
              <a:t>Pre-care plan events = 22 EARS reports and 18 BRRTs. </a:t>
            </a:r>
            <a:endParaRPr lang="en-US" dirty="0">
              <a:solidFill>
                <a:srgbClr val="444444"/>
              </a:solidFill>
            </a:endParaRPr>
          </a:p>
          <a:p>
            <a:pPr marL="285750" indent="-285750">
              <a:lnSpc>
                <a:spcPct val="90000"/>
              </a:lnSpc>
              <a:spcBef>
                <a:spcPts val="1000"/>
              </a:spcBef>
              <a:buFont typeface="Arial,Sans-Serif"/>
              <a:buChar char="•"/>
            </a:pPr>
            <a:r>
              <a:rPr lang="en-US" dirty="0">
                <a:solidFill>
                  <a:srgbClr val="FF0000"/>
                </a:solidFill>
              </a:rPr>
              <a:t>No BRRTs in the year after</a:t>
            </a:r>
            <a:endParaRPr lang="en-US" dirty="0">
              <a:solidFill>
                <a:srgbClr val="FF0000"/>
              </a:solidFill>
              <a:ea typeface="Calibri"/>
              <a:cs typeface="Calibri"/>
            </a:endParaRPr>
          </a:p>
        </p:txBody>
      </p:sp>
      <p:sp>
        <p:nvSpPr>
          <p:cNvPr id="4" name="Slide Number Placeholder 3"/>
          <p:cNvSpPr>
            <a:spLocks noGrp="1"/>
          </p:cNvSpPr>
          <p:nvPr>
            <p:ph type="sldNum" sz="quarter" idx="5"/>
          </p:nvPr>
        </p:nvSpPr>
        <p:spPr/>
        <p:txBody>
          <a:bodyPr/>
          <a:lstStyle/>
          <a:p>
            <a:fld id="{6775C7E3-8693-479A-BE7E-B560FDEBB273}" type="slidenum">
              <a:rPr lang="en-US" smtClean="0"/>
              <a:t>8</a:t>
            </a:fld>
            <a:endParaRPr lang="en-US"/>
          </a:p>
        </p:txBody>
      </p:sp>
    </p:spTree>
    <p:extLst>
      <p:ext uri="{BB962C8B-B14F-4D97-AF65-F5344CB8AC3E}">
        <p14:creationId xmlns:p14="http://schemas.microsoft.com/office/powerpoint/2010/main" val="1392660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7.emf"/><Relationship Id="rId4" Type="http://schemas.openxmlformats.org/officeDocument/2006/relationships/oleObject" Target="../embeddings/oleObject1.bin"/></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55BF9-18AA-CC59-0574-98F465327E53}"/>
              </a:ext>
            </a:extLst>
          </p:cNvPr>
          <p:cNvSpPr>
            <a:spLocks noGrp="1"/>
          </p:cNvSpPr>
          <p:nvPr>
            <p:ph type="ctrTitle" hasCustomPrompt="1"/>
          </p:nvPr>
        </p:nvSpPr>
        <p:spPr>
          <a:xfrm>
            <a:off x="1143000" y="841772"/>
            <a:ext cx="6858000" cy="1790700"/>
          </a:xfrm>
        </p:spPr>
        <p:txBody>
          <a:bodyPr anchor="b"/>
          <a:lstStyle>
            <a:lvl1pPr algn="ctr">
              <a:defRPr sz="4500"/>
            </a:lvl1pPr>
          </a:lstStyle>
          <a:p>
            <a:r>
              <a:rPr lang="en-US"/>
              <a:t>Calibri Light Font – Dark Red</a:t>
            </a:r>
          </a:p>
        </p:txBody>
      </p:sp>
      <p:sp>
        <p:nvSpPr>
          <p:cNvPr id="3" name="Subtitle 2">
            <a:extLst>
              <a:ext uri="{FF2B5EF4-FFF2-40B4-BE49-F238E27FC236}">
                <a16:creationId xmlns:a16="http://schemas.microsoft.com/office/drawing/2014/main" id="{2B202A19-953A-5ACE-EA18-99E04D8FA2A2}"/>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6" name="Slide Number Placeholder 5">
            <a:extLst>
              <a:ext uri="{FF2B5EF4-FFF2-40B4-BE49-F238E27FC236}">
                <a16:creationId xmlns:a16="http://schemas.microsoft.com/office/drawing/2014/main" id="{400B40E8-22F9-9CFC-3ADF-F778F562F300}"/>
              </a:ext>
            </a:extLst>
          </p:cNvPr>
          <p:cNvSpPr>
            <a:spLocks noGrp="1"/>
          </p:cNvSpPr>
          <p:nvPr>
            <p:ph type="sldNum" sz="quarter" idx="12"/>
          </p:nvPr>
        </p:nvSpPr>
        <p:spPr/>
        <p:txBody>
          <a:bodyPr/>
          <a:lstStyle/>
          <a:p>
            <a:fld id="{8CDEC690-8844-4D84-877C-E2E8D5581DCC}" type="slidenum">
              <a:rPr lang="en-US" smtClean="0"/>
              <a:t>‹#›</a:t>
            </a:fld>
            <a:endParaRPr lang="en-US"/>
          </a:p>
        </p:txBody>
      </p:sp>
    </p:spTree>
    <p:extLst>
      <p:ext uri="{BB962C8B-B14F-4D97-AF65-F5344CB8AC3E}">
        <p14:creationId xmlns:p14="http://schemas.microsoft.com/office/powerpoint/2010/main" val="3689190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1AC93-540C-D2F4-75F5-18D35F6C9D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9E48B5-38C2-A047-D6B6-3DA735381DC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BB94110A-EA4C-FC47-9D53-CAF50854C6E5}"/>
              </a:ext>
            </a:extLst>
          </p:cNvPr>
          <p:cNvSpPr>
            <a:spLocks noGrp="1"/>
          </p:cNvSpPr>
          <p:nvPr>
            <p:ph type="sldNum" sz="quarter" idx="12"/>
          </p:nvPr>
        </p:nvSpPr>
        <p:spPr/>
        <p:txBody>
          <a:bodyPr/>
          <a:lstStyle/>
          <a:p>
            <a:fld id="{8CDEC690-8844-4D84-877C-E2E8D5581DCC}" type="slidenum">
              <a:rPr lang="en-US" smtClean="0"/>
              <a:t>‹#›</a:t>
            </a:fld>
            <a:endParaRPr lang="en-US"/>
          </a:p>
        </p:txBody>
      </p:sp>
    </p:spTree>
    <p:extLst>
      <p:ext uri="{BB962C8B-B14F-4D97-AF65-F5344CB8AC3E}">
        <p14:creationId xmlns:p14="http://schemas.microsoft.com/office/powerpoint/2010/main" val="205624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83BC90-C8C1-B556-84DB-3B4F6A631BAA}"/>
              </a:ext>
            </a:extLst>
          </p:cNvPr>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20D66F1-FD39-8BBE-FEAB-B6C6A8457B37}"/>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DD5ADBC1-0428-87BE-DA96-6977841012D6}"/>
              </a:ext>
            </a:extLst>
          </p:cNvPr>
          <p:cNvSpPr>
            <a:spLocks noGrp="1"/>
          </p:cNvSpPr>
          <p:nvPr>
            <p:ph type="sldNum" sz="quarter" idx="12"/>
          </p:nvPr>
        </p:nvSpPr>
        <p:spPr/>
        <p:txBody>
          <a:bodyPr/>
          <a:lstStyle/>
          <a:p>
            <a:fld id="{8CDEC690-8844-4D84-877C-E2E8D5581DCC}" type="slidenum">
              <a:rPr lang="en-US" smtClean="0"/>
              <a:t>‹#›</a:t>
            </a:fld>
            <a:endParaRPr lang="en-US"/>
          </a:p>
        </p:txBody>
      </p:sp>
    </p:spTree>
    <p:extLst>
      <p:ext uri="{BB962C8B-B14F-4D97-AF65-F5344CB8AC3E}">
        <p14:creationId xmlns:p14="http://schemas.microsoft.com/office/powerpoint/2010/main" val="12461647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14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450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522079" y="57150"/>
            <a:ext cx="7620000" cy="304801"/>
          </a:xfrm>
        </p:spPr>
        <p:txBody>
          <a:bodyPr/>
          <a:lstStyle>
            <a:lvl1pPr>
              <a:defRPr sz="2800"/>
            </a:lvl1pPr>
          </a:lstStyle>
          <a:p>
            <a:r>
              <a:rPr lang="en-US"/>
              <a:t>Click to edit Master title style</a:t>
            </a:r>
          </a:p>
        </p:txBody>
      </p:sp>
      <p:sp>
        <p:nvSpPr>
          <p:cNvPr id="3" name="Date Placeholder 2"/>
          <p:cNvSpPr>
            <a:spLocks noGrp="1"/>
          </p:cNvSpPr>
          <p:nvPr>
            <p:ph type="dt" sz="half" idx="10"/>
          </p:nvPr>
        </p:nvSpPr>
        <p:spPr>
          <a:xfrm>
            <a:off x="1828800" y="4734651"/>
            <a:ext cx="990600" cy="273844"/>
          </a:xfrm>
          <a:prstGeom prst="rect">
            <a:avLst/>
          </a:prstGeom>
        </p:spPr>
        <p:txBody>
          <a:bodyPr/>
          <a:lstStyle/>
          <a:p>
            <a:fld id="{0A78E833-17EE-45A9-90D7-F29A45AB9A39}" type="datetime1">
              <a:rPr lang="en-US" smtClean="0">
                <a:solidFill>
                  <a:prstClr val="black">
                    <a:tint val="75000"/>
                  </a:prstClr>
                </a:solidFill>
              </a:rPr>
              <a:t>1/6/2026</a:t>
            </a:fld>
            <a:endParaRPr lang="en-US">
              <a:solidFill>
                <a:prstClr val="black">
                  <a:tint val="75000"/>
                </a:prstClr>
              </a:solidFill>
            </a:endParaRPr>
          </a:p>
        </p:txBody>
      </p:sp>
      <p:sp>
        <p:nvSpPr>
          <p:cNvPr id="4" name="Footer Placeholder 3"/>
          <p:cNvSpPr>
            <a:spLocks noGrp="1"/>
          </p:cNvSpPr>
          <p:nvPr>
            <p:ph type="ftr" sz="quarter" idx="11"/>
          </p:nvPr>
        </p:nvSpPr>
        <p:spPr>
          <a:xfrm>
            <a:off x="2895600" y="4747815"/>
            <a:ext cx="2895600" cy="273844"/>
          </a:xfrm>
          <a:prstGeom prst="rect">
            <a:avLst/>
          </a:prstGeom>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6A204A29-7480-48B7-B217-6F3E1AEA88E2}"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211462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2" name="Picture 4">
            <a:extLst>
              <a:ext uri="{FF2B5EF4-FFF2-40B4-BE49-F238E27FC236}">
                <a16:creationId xmlns:a16="http://schemas.microsoft.com/office/drawing/2014/main" id="{EE2AF3FF-90E5-174F-A440-D4465D2B662A}"/>
              </a:ext>
            </a:extLst>
          </p:cNvPr>
          <p:cNvPicPr>
            <a:picLocks noChangeAspect="1" noChangeArrowheads="1"/>
          </p:cNvPicPr>
          <p:nvPr userDrawn="1"/>
        </p:nvPicPr>
        <p:blipFill>
          <a:blip r:embed="rId2">
            <a:duotone>
              <a:srgbClr val="FFB900"/>
              <a:srgbClr val="FFF1C1"/>
            </a:duotone>
          </a:blip>
          <a:srcRect/>
          <a:stretch>
            <a:fillRect/>
          </a:stretch>
        </p:blipFill>
        <p:spPr bwMode="auto">
          <a:xfrm>
            <a:off x="6378870" y="-514350"/>
            <a:ext cx="3831930" cy="5950744"/>
          </a:xfrm>
          <a:prstGeom prst="rect">
            <a:avLst/>
          </a:prstGeom>
          <a:noFill/>
          <a:ln w="9525">
            <a:noFill/>
            <a:miter lim="800000"/>
            <a:headEnd/>
            <a:tailEnd/>
          </a:ln>
          <a:effectLst/>
        </p:spPr>
      </p:pic>
      <p:pic>
        <p:nvPicPr>
          <p:cNvPr id="4" name="Picture 2">
            <a:extLst>
              <a:ext uri="{FF2B5EF4-FFF2-40B4-BE49-F238E27FC236}">
                <a16:creationId xmlns:a16="http://schemas.microsoft.com/office/drawing/2014/main" id="{7C03CFA0-8817-6148-EDC0-59482D6B450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28600" y="4747023"/>
            <a:ext cx="2133600" cy="277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85800" y="400051"/>
            <a:ext cx="8001000" cy="4194572"/>
          </a:xfrm>
        </p:spPr>
        <p:txBody>
          <a:bodyPr/>
          <a:lstStyle>
            <a:lvl1pPr>
              <a:defRPr sz="2100">
                <a:latin typeface="Trebuchet MS"/>
                <a:cs typeface="Trebuchet MS"/>
              </a:defRPr>
            </a:lvl1pPr>
            <a:lvl2pPr>
              <a:defRPr sz="1800">
                <a:latin typeface="Trebuchet MS"/>
                <a:cs typeface="Trebuchet MS"/>
              </a:defRPr>
            </a:lvl2pPr>
            <a:lvl3pPr>
              <a:defRPr sz="1500">
                <a:latin typeface="Trebuchet MS"/>
                <a:cs typeface="Trebuchet MS"/>
              </a:defRPr>
            </a:lvl3pPr>
            <a:lvl4pPr>
              <a:defRPr>
                <a:latin typeface="Trebuchet MS"/>
                <a:cs typeface="Trebuchet MS"/>
              </a:defRPr>
            </a:lvl4pPr>
            <a:lvl5pPr>
              <a:defRPr>
                <a:latin typeface="Trebuchet MS"/>
                <a:cs typeface="Trebuchet M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242A52D4-5FC1-63A4-5618-7E827ED00E3E}"/>
              </a:ext>
            </a:extLst>
          </p:cNvPr>
          <p:cNvSpPr>
            <a:spLocks noGrp="1"/>
          </p:cNvSpPr>
          <p:nvPr>
            <p:ph type="dt" sz="half" idx="10"/>
          </p:nvPr>
        </p:nvSpPr>
        <p:spPr>
          <a:xfrm>
            <a:off x="1828800" y="4734651"/>
            <a:ext cx="990600" cy="273844"/>
          </a:xfrm>
          <a:prstGeom prst="rect">
            <a:avLst/>
          </a:prstGeom>
        </p:spPr>
        <p:txBody>
          <a:bodyPr/>
          <a:lstStyle>
            <a:lvl1pPr algn="r">
              <a:defRPr/>
            </a:lvl1pPr>
          </a:lstStyle>
          <a:p>
            <a:pPr>
              <a:defRPr/>
            </a:pPr>
            <a:fld id="{D4325BCF-DB82-44BE-8591-C461D82956CA}" type="datetime1">
              <a:rPr lang="en-US" altLang="en-US"/>
              <a:pPr>
                <a:defRPr/>
              </a:pPr>
              <a:t>1/6/2026</a:t>
            </a:fld>
            <a:endParaRPr lang="en-US" altLang="en-US"/>
          </a:p>
        </p:txBody>
      </p:sp>
      <p:sp>
        <p:nvSpPr>
          <p:cNvPr id="6" name="Footer Placeholder 4">
            <a:extLst>
              <a:ext uri="{FF2B5EF4-FFF2-40B4-BE49-F238E27FC236}">
                <a16:creationId xmlns:a16="http://schemas.microsoft.com/office/drawing/2014/main" id="{178A9209-E8EF-F65F-F702-87120996C333}"/>
              </a:ext>
            </a:extLst>
          </p:cNvPr>
          <p:cNvSpPr>
            <a:spLocks noGrp="1"/>
          </p:cNvSpPr>
          <p:nvPr>
            <p:ph type="ftr" sz="quarter" idx="11"/>
          </p:nvPr>
        </p:nvSpPr>
        <p:spPr>
          <a:xfrm>
            <a:off x="2743200" y="4767263"/>
            <a:ext cx="4114800" cy="273844"/>
          </a:xfrm>
          <a:prstGeom prst="rect">
            <a:avLst/>
          </a:prstGeom>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E6A20995-67AC-BF76-F178-2C924681BC66}"/>
              </a:ext>
            </a:extLst>
          </p:cNvPr>
          <p:cNvSpPr>
            <a:spLocks noGrp="1"/>
          </p:cNvSpPr>
          <p:nvPr>
            <p:ph type="sldNum" sz="quarter" idx="12"/>
          </p:nvPr>
        </p:nvSpPr>
        <p:spPr/>
        <p:txBody>
          <a:bodyPr/>
          <a:lstStyle>
            <a:lvl1pPr>
              <a:defRPr/>
            </a:lvl1pPr>
          </a:lstStyle>
          <a:p>
            <a:fld id="{23CC439D-001F-46AC-B1D6-BDFF0E71DB16}" type="slidenum">
              <a:rPr lang="en-US" altLang="en-US"/>
              <a:pPr/>
              <a:t>‹#›</a:t>
            </a:fld>
            <a:endParaRPr lang="en-US" altLang="en-US"/>
          </a:p>
        </p:txBody>
      </p:sp>
    </p:spTree>
    <p:extLst>
      <p:ext uri="{BB962C8B-B14F-4D97-AF65-F5344CB8AC3E}">
        <p14:creationId xmlns:p14="http://schemas.microsoft.com/office/powerpoint/2010/main" val="798675088"/>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2" name="Picture 4">
            <a:extLst>
              <a:ext uri="{FF2B5EF4-FFF2-40B4-BE49-F238E27FC236}">
                <a16:creationId xmlns:a16="http://schemas.microsoft.com/office/drawing/2014/main" id="{EE2AF3FF-90E5-174F-A440-D4465D2B662A}"/>
              </a:ext>
            </a:extLst>
          </p:cNvPr>
          <p:cNvPicPr>
            <a:picLocks noChangeAspect="1" noChangeArrowheads="1"/>
          </p:cNvPicPr>
          <p:nvPr userDrawn="1"/>
        </p:nvPicPr>
        <p:blipFill>
          <a:blip r:embed="rId2">
            <a:duotone>
              <a:srgbClr val="FFB900"/>
              <a:srgbClr val="FFF1C1"/>
            </a:duotone>
          </a:blip>
          <a:srcRect/>
          <a:stretch>
            <a:fillRect/>
          </a:stretch>
        </p:blipFill>
        <p:spPr bwMode="auto">
          <a:xfrm>
            <a:off x="6378870" y="-514350"/>
            <a:ext cx="3831930" cy="5950744"/>
          </a:xfrm>
          <a:prstGeom prst="rect">
            <a:avLst/>
          </a:prstGeom>
          <a:noFill/>
          <a:ln w="9525">
            <a:noFill/>
            <a:miter lim="800000"/>
            <a:headEnd/>
            <a:tailEnd/>
          </a:ln>
          <a:effectLst/>
        </p:spPr>
      </p:pic>
      <p:pic>
        <p:nvPicPr>
          <p:cNvPr id="4" name="Picture 2">
            <a:extLst>
              <a:ext uri="{FF2B5EF4-FFF2-40B4-BE49-F238E27FC236}">
                <a16:creationId xmlns:a16="http://schemas.microsoft.com/office/drawing/2014/main" id="{7C03CFA0-8817-6148-EDC0-59482D6B450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28600" y="4747023"/>
            <a:ext cx="2133600" cy="277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85800" y="400051"/>
            <a:ext cx="8001000" cy="4194572"/>
          </a:xfrm>
        </p:spPr>
        <p:txBody>
          <a:bodyPr/>
          <a:lstStyle>
            <a:lvl1pPr>
              <a:defRPr sz="2100">
                <a:latin typeface="Trebuchet MS"/>
                <a:cs typeface="Trebuchet MS"/>
              </a:defRPr>
            </a:lvl1pPr>
            <a:lvl2pPr>
              <a:defRPr sz="1800">
                <a:latin typeface="Trebuchet MS"/>
                <a:cs typeface="Trebuchet MS"/>
              </a:defRPr>
            </a:lvl2pPr>
            <a:lvl3pPr>
              <a:defRPr sz="1500">
                <a:latin typeface="Trebuchet MS"/>
                <a:cs typeface="Trebuchet MS"/>
              </a:defRPr>
            </a:lvl3pPr>
            <a:lvl4pPr>
              <a:defRPr>
                <a:latin typeface="Trebuchet MS"/>
                <a:cs typeface="Trebuchet MS"/>
              </a:defRPr>
            </a:lvl4pPr>
            <a:lvl5pPr>
              <a:defRPr>
                <a:latin typeface="Trebuchet MS"/>
                <a:cs typeface="Trebuchet M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242A52D4-5FC1-63A4-5618-7E827ED00E3E}"/>
              </a:ext>
            </a:extLst>
          </p:cNvPr>
          <p:cNvSpPr>
            <a:spLocks noGrp="1"/>
          </p:cNvSpPr>
          <p:nvPr>
            <p:ph type="dt" sz="half" idx="10"/>
          </p:nvPr>
        </p:nvSpPr>
        <p:spPr>
          <a:xfrm>
            <a:off x="1828800" y="4734651"/>
            <a:ext cx="990600" cy="273844"/>
          </a:xfrm>
          <a:prstGeom prst="rect">
            <a:avLst/>
          </a:prstGeom>
        </p:spPr>
        <p:txBody>
          <a:bodyPr/>
          <a:lstStyle>
            <a:lvl1pPr algn="r">
              <a:defRPr/>
            </a:lvl1pPr>
          </a:lstStyle>
          <a:p>
            <a:pPr>
              <a:defRPr/>
            </a:pPr>
            <a:fld id="{D4325BCF-DB82-44BE-8591-C461D82956CA}" type="datetime1">
              <a:rPr lang="en-US" altLang="en-US"/>
              <a:pPr>
                <a:defRPr/>
              </a:pPr>
              <a:t>1/6/2026</a:t>
            </a:fld>
            <a:endParaRPr lang="en-US" altLang="en-US"/>
          </a:p>
        </p:txBody>
      </p:sp>
      <p:sp>
        <p:nvSpPr>
          <p:cNvPr id="6" name="Footer Placeholder 4">
            <a:extLst>
              <a:ext uri="{FF2B5EF4-FFF2-40B4-BE49-F238E27FC236}">
                <a16:creationId xmlns:a16="http://schemas.microsoft.com/office/drawing/2014/main" id="{178A9209-E8EF-F65F-F702-87120996C333}"/>
              </a:ext>
            </a:extLst>
          </p:cNvPr>
          <p:cNvSpPr>
            <a:spLocks noGrp="1"/>
          </p:cNvSpPr>
          <p:nvPr>
            <p:ph type="ftr" sz="quarter" idx="11"/>
          </p:nvPr>
        </p:nvSpPr>
        <p:spPr>
          <a:xfrm>
            <a:off x="2743200" y="4767263"/>
            <a:ext cx="4114800" cy="273844"/>
          </a:xfrm>
          <a:prstGeom prst="rect">
            <a:avLst/>
          </a:prstGeom>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E6A20995-67AC-BF76-F178-2C924681BC66}"/>
              </a:ext>
            </a:extLst>
          </p:cNvPr>
          <p:cNvSpPr>
            <a:spLocks noGrp="1"/>
          </p:cNvSpPr>
          <p:nvPr>
            <p:ph type="sldNum" sz="quarter" idx="12"/>
          </p:nvPr>
        </p:nvSpPr>
        <p:spPr/>
        <p:txBody>
          <a:bodyPr/>
          <a:lstStyle>
            <a:lvl1pPr>
              <a:defRPr/>
            </a:lvl1pPr>
          </a:lstStyle>
          <a:p>
            <a:fld id="{23CC439D-001F-46AC-B1D6-BDFF0E71DB16}" type="slidenum">
              <a:rPr lang="en-US" altLang="en-US"/>
              <a:pPr/>
              <a:t>‹#›</a:t>
            </a:fld>
            <a:endParaRPr lang="en-US" altLang="en-US"/>
          </a:p>
        </p:txBody>
      </p:sp>
    </p:spTree>
    <p:extLst>
      <p:ext uri="{BB962C8B-B14F-4D97-AF65-F5344CB8AC3E}">
        <p14:creationId xmlns:p14="http://schemas.microsoft.com/office/powerpoint/2010/main" val="798675088"/>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55BF9-18AA-CC59-0574-98F465327E53}"/>
              </a:ext>
            </a:extLst>
          </p:cNvPr>
          <p:cNvSpPr>
            <a:spLocks noGrp="1"/>
          </p:cNvSpPr>
          <p:nvPr>
            <p:ph type="ctrTitle" hasCustomPrompt="1"/>
          </p:nvPr>
        </p:nvSpPr>
        <p:spPr>
          <a:xfrm>
            <a:off x="1143000" y="841772"/>
            <a:ext cx="6858000" cy="1790700"/>
          </a:xfrm>
        </p:spPr>
        <p:txBody>
          <a:bodyPr anchor="b"/>
          <a:lstStyle>
            <a:lvl1pPr algn="ctr">
              <a:defRPr sz="4500"/>
            </a:lvl1pPr>
          </a:lstStyle>
          <a:p>
            <a:r>
              <a:rPr lang="en-US"/>
              <a:t>Calibri Light Font – Dark Red</a:t>
            </a:r>
          </a:p>
        </p:txBody>
      </p:sp>
      <p:sp>
        <p:nvSpPr>
          <p:cNvPr id="3" name="Subtitle 2">
            <a:extLst>
              <a:ext uri="{FF2B5EF4-FFF2-40B4-BE49-F238E27FC236}">
                <a16:creationId xmlns:a16="http://schemas.microsoft.com/office/drawing/2014/main" id="{2B202A19-953A-5ACE-EA18-99E04D8FA2A2}"/>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6" name="Slide Number Placeholder 5">
            <a:extLst>
              <a:ext uri="{FF2B5EF4-FFF2-40B4-BE49-F238E27FC236}">
                <a16:creationId xmlns:a16="http://schemas.microsoft.com/office/drawing/2014/main" id="{400B40E8-22F9-9CFC-3ADF-F778F562F300}"/>
              </a:ext>
            </a:extLst>
          </p:cNvPr>
          <p:cNvSpPr>
            <a:spLocks noGrp="1"/>
          </p:cNvSpPr>
          <p:nvPr>
            <p:ph type="sldNum" sz="quarter" idx="12"/>
          </p:nvPr>
        </p:nvSpPr>
        <p:spPr/>
        <p:txBody>
          <a:bodyPr/>
          <a:lstStyle/>
          <a:p>
            <a:fld id="{8CDEC690-8844-4D84-877C-E2E8D5581DCC}" type="slidenum">
              <a:rPr lang="en-US" smtClean="0"/>
              <a:t>‹#›</a:t>
            </a:fld>
            <a:endParaRPr lang="en-US"/>
          </a:p>
        </p:txBody>
      </p:sp>
    </p:spTree>
    <p:extLst>
      <p:ext uri="{BB962C8B-B14F-4D97-AF65-F5344CB8AC3E}">
        <p14:creationId xmlns:p14="http://schemas.microsoft.com/office/powerpoint/2010/main" val="10499113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C9AB3-E30C-3BD5-CED6-52EC77FAEF6C}"/>
              </a:ext>
            </a:extLst>
          </p:cNvPr>
          <p:cNvSpPr>
            <a:spLocks noGrp="1"/>
          </p:cNvSpPr>
          <p:nvPr>
            <p:ph type="title" hasCustomPrompt="1"/>
          </p:nvPr>
        </p:nvSpPr>
        <p:spPr/>
        <p:txBody>
          <a:bodyPr/>
          <a:lstStyle/>
          <a:p>
            <a:r>
              <a:rPr kumimoji="0" lang="en-US" sz="3300" b="0" i="0" u="none" strike="noStrike" kern="1200" cap="none" spc="0" normalizeH="0" baseline="0" noProof="0">
                <a:ln>
                  <a:noFill/>
                </a:ln>
                <a:solidFill>
                  <a:srgbClr val="C00000"/>
                </a:solidFill>
                <a:effectLst/>
                <a:uLnTx/>
                <a:uFillTx/>
                <a:latin typeface="Calibri Light" panose="020F0302020204030204"/>
                <a:ea typeface="+mj-ea"/>
                <a:cs typeface="+mj-cs"/>
              </a:rPr>
              <a:t>Calibri light Font for Titles – Dark Red</a:t>
            </a:r>
            <a:endParaRPr lang="en-US"/>
          </a:p>
        </p:txBody>
      </p:sp>
      <p:sp>
        <p:nvSpPr>
          <p:cNvPr id="3" name="Content Placeholder 2">
            <a:extLst>
              <a:ext uri="{FF2B5EF4-FFF2-40B4-BE49-F238E27FC236}">
                <a16:creationId xmlns:a16="http://schemas.microsoft.com/office/drawing/2014/main" id="{C38529C7-B17D-1CD4-DBBD-5BB235B0E93D}"/>
              </a:ext>
            </a:extLst>
          </p:cNvPr>
          <p:cNvSpPr>
            <a:spLocks noGrp="1"/>
          </p:cNvSpPr>
          <p:nvPr>
            <p:ph idx="1" hasCustomPrompt="1"/>
          </p:nvPr>
        </p:nvSpPr>
        <p:spPr>
          <a:xfrm>
            <a:off x="628650" y="1385887"/>
            <a:ext cx="7886700" cy="3263504"/>
          </a:xfrm>
        </p:spPr>
        <p:txBody>
          <a:bodyPr/>
          <a:lstStyle>
            <a:lvl1pPr>
              <a:defRPr/>
            </a:lvl1pPr>
          </a:lstStyle>
          <a:p>
            <a:pPr lvl="0"/>
            <a:r>
              <a:rPr lang="en-US"/>
              <a:t>Calibri</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0C0AE19E-5C55-0D03-3EF6-8344FEEDD0BE}"/>
              </a:ext>
            </a:extLst>
          </p:cNvPr>
          <p:cNvSpPr>
            <a:spLocks noGrp="1"/>
          </p:cNvSpPr>
          <p:nvPr>
            <p:ph type="sldNum" sz="quarter" idx="12"/>
          </p:nvPr>
        </p:nvSpPr>
        <p:spPr/>
        <p:txBody>
          <a:bodyPr/>
          <a:lstStyle>
            <a:lvl1pPr>
              <a:defRPr>
                <a:solidFill>
                  <a:schemeClr val="bg1">
                    <a:lumMod val="65000"/>
                  </a:schemeClr>
                </a:solidFill>
              </a:defRPr>
            </a:lvl1pPr>
          </a:lstStyle>
          <a:p>
            <a:fld id="{8CDEC690-8844-4D84-877C-E2E8D5581DCC}" type="slidenum">
              <a:rPr lang="en-US" smtClean="0"/>
              <a:pPr/>
              <a:t>‹#›</a:t>
            </a:fld>
            <a:endParaRPr lang="en-US"/>
          </a:p>
        </p:txBody>
      </p:sp>
    </p:spTree>
    <p:extLst>
      <p:ext uri="{BB962C8B-B14F-4D97-AF65-F5344CB8AC3E}">
        <p14:creationId xmlns:p14="http://schemas.microsoft.com/office/powerpoint/2010/main" val="12564866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22807-9C02-1EBB-C414-D4C555475F12}"/>
              </a:ext>
            </a:extLst>
          </p:cNvPr>
          <p:cNvSpPr>
            <a:spLocks noGrp="1"/>
          </p:cNvSpPr>
          <p:nvPr>
            <p:ph type="title" hasCustomPrompt="1"/>
          </p:nvPr>
        </p:nvSpPr>
        <p:spPr>
          <a:xfrm>
            <a:off x="623888" y="1282304"/>
            <a:ext cx="7886700" cy="2139553"/>
          </a:xfrm>
        </p:spPr>
        <p:txBody>
          <a:bodyPr anchor="b"/>
          <a:lstStyle>
            <a:lvl1pPr algn="l">
              <a:defRPr sz="4500"/>
            </a:lvl1pPr>
          </a:lstStyle>
          <a:p>
            <a:r>
              <a:rPr lang="en-US"/>
              <a:t>Calibri Light Font</a:t>
            </a:r>
          </a:p>
        </p:txBody>
      </p:sp>
      <p:sp>
        <p:nvSpPr>
          <p:cNvPr id="3" name="Text Placeholder 2">
            <a:extLst>
              <a:ext uri="{FF2B5EF4-FFF2-40B4-BE49-F238E27FC236}">
                <a16:creationId xmlns:a16="http://schemas.microsoft.com/office/drawing/2014/main" id="{0E4CFD88-3473-1EF8-DCB9-1A6D93F7260E}"/>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8BC0FAD0-8412-287B-CE22-CC7566F1DA36}"/>
              </a:ext>
            </a:extLst>
          </p:cNvPr>
          <p:cNvSpPr>
            <a:spLocks noGrp="1"/>
          </p:cNvSpPr>
          <p:nvPr>
            <p:ph type="sldNum" sz="quarter" idx="12"/>
          </p:nvPr>
        </p:nvSpPr>
        <p:spPr/>
        <p:txBody>
          <a:bodyPr/>
          <a:lstStyle/>
          <a:p>
            <a:fld id="{8CDEC690-8844-4D84-877C-E2E8D5581DCC}" type="slidenum">
              <a:rPr lang="en-US" smtClean="0"/>
              <a:t>‹#›</a:t>
            </a:fld>
            <a:endParaRPr lang="en-US"/>
          </a:p>
        </p:txBody>
      </p:sp>
    </p:spTree>
    <p:extLst>
      <p:ext uri="{BB962C8B-B14F-4D97-AF65-F5344CB8AC3E}">
        <p14:creationId xmlns:p14="http://schemas.microsoft.com/office/powerpoint/2010/main" val="7572705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8AEE3-7C3E-2D53-D51A-600676B3D1D0}"/>
              </a:ext>
            </a:extLst>
          </p:cNvPr>
          <p:cNvSpPr>
            <a:spLocks noGrp="1"/>
          </p:cNvSpPr>
          <p:nvPr>
            <p:ph type="title" hasCustomPrompt="1"/>
          </p:nvPr>
        </p:nvSpPr>
        <p:spPr/>
        <p:txBody>
          <a:bodyPr/>
          <a:lstStyle>
            <a:lvl1pPr>
              <a:defRPr/>
            </a:lvl1pPr>
          </a:lstStyle>
          <a:p>
            <a:r>
              <a:rPr lang="en-US"/>
              <a:t>Calibri light Font for Titles – Dark Red</a:t>
            </a:r>
          </a:p>
        </p:txBody>
      </p:sp>
      <p:sp>
        <p:nvSpPr>
          <p:cNvPr id="3" name="Content Placeholder 2">
            <a:extLst>
              <a:ext uri="{FF2B5EF4-FFF2-40B4-BE49-F238E27FC236}">
                <a16:creationId xmlns:a16="http://schemas.microsoft.com/office/drawing/2014/main" id="{E3163652-F1DE-5154-3772-5896097D0087}"/>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880AAE7-6684-57F2-D514-9BC5C94911F1}"/>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A0A8B889-E199-6FC7-9DD8-CB5986B0E589}"/>
              </a:ext>
            </a:extLst>
          </p:cNvPr>
          <p:cNvSpPr>
            <a:spLocks noGrp="1"/>
          </p:cNvSpPr>
          <p:nvPr>
            <p:ph type="ftr" sz="quarter" idx="11"/>
          </p:nvPr>
        </p:nvSpPr>
        <p:spPr>
          <a:xfrm>
            <a:off x="3028950" y="4767263"/>
            <a:ext cx="3086100" cy="273844"/>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E09FDCD4-1AEF-C770-AB8C-EF78BE05E18F}"/>
              </a:ext>
            </a:extLst>
          </p:cNvPr>
          <p:cNvSpPr>
            <a:spLocks noGrp="1"/>
          </p:cNvSpPr>
          <p:nvPr>
            <p:ph type="sldNum" sz="quarter" idx="12"/>
          </p:nvPr>
        </p:nvSpPr>
        <p:spPr/>
        <p:txBody>
          <a:bodyPr/>
          <a:lstStyle/>
          <a:p>
            <a:fld id="{8CDEC690-8844-4D84-877C-E2E8D5581DCC}" type="slidenum">
              <a:rPr lang="en-US" smtClean="0"/>
              <a:t>‹#›</a:t>
            </a:fld>
            <a:endParaRPr lang="en-US"/>
          </a:p>
        </p:txBody>
      </p:sp>
    </p:spTree>
    <p:extLst>
      <p:ext uri="{BB962C8B-B14F-4D97-AF65-F5344CB8AC3E}">
        <p14:creationId xmlns:p14="http://schemas.microsoft.com/office/powerpoint/2010/main" val="6742066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C2C05-8361-8FD2-6B95-45F24D1A6AA0}"/>
              </a:ext>
            </a:extLst>
          </p:cNvPr>
          <p:cNvSpPr>
            <a:spLocks noGrp="1"/>
          </p:cNvSpPr>
          <p:nvPr>
            <p:ph type="title" hasCustomPrompt="1"/>
          </p:nvPr>
        </p:nvSpPr>
        <p:spPr>
          <a:xfrm>
            <a:off x="629841" y="273844"/>
            <a:ext cx="7886700" cy="994172"/>
          </a:xfrm>
        </p:spPr>
        <p:txBody>
          <a:bodyPr/>
          <a:lstStyle/>
          <a:p>
            <a:r>
              <a:rPr kumimoji="0" lang="en-US" sz="3300" b="0" i="0" u="none" strike="noStrike" kern="1200" cap="none" spc="0" normalizeH="0" baseline="0" noProof="0">
                <a:ln>
                  <a:noFill/>
                </a:ln>
                <a:solidFill>
                  <a:srgbClr val="C00000"/>
                </a:solidFill>
                <a:effectLst/>
                <a:uLnTx/>
                <a:uFillTx/>
                <a:latin typeface="Calibri Light" panose="020F0302020204030204"/>
                <a:ea typeface="+mj-ea"/>
                <a:cs typeface="+mj-cs"/>
              </a:rPr>
              <a:t>Calibri light Font for Titles – Dark Red</a:t>
            </a:r>
            <a:endParaRPr lang="en-US"/>
          </a:p>
        </p:txBody>
      </p:sp>
      <p:sp>
        <p:nvSpPr>
          <p:cNvPr id="3" name="Text Placeholder 2">
            <a:extLst>
              <a:ext uri="{FF2B5EF4-FFF2-40B4-BE49-F238E27FC236}">
                <a16:creationId xmlns:a16="http://schemas.microsoft.com/office/drawing/2014/main" id="{B7D7B6E8-2EF3-A98B-3D21-254438CFA4B4}"/>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D9C1E5B-2705-3574-18AD-B206EE408FEC}"/>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3188D21-EC18-F4A8-4170-957098169B19}"/>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6D7FBFD3-3238-66F2-2BFE-B5068DEC0344}"/>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9AE940D0-19E6-B82C-33D9-B89722A92F95}"/>
              </a:ext>
            </a:extLst>
          </p:cNvPr>
          <p:cNvSpPr>
            <a:spLocks noGrp="1"/>
          </p:cNvSpPr>
          <p:nvPr>
            <p:ph type="sldNum" sz="quarter" idx="12"/>
          </p:nvPr>
        </p:nvSpPr>
        <p:spPr/>
        <p:txBody>
          <a:bodyPr/>
          <a:lstStyle/>
          <a:p>
            <a:fld id="{8CDEC690-8844-4D84-877C-E2E8D5581DCC}" type="slidenum">
              <a:rPr lang="en-US" smtClean="0"/>
              <a:t>‹#›</a:t>
            </a:fld>
            <a:endParaRPr lang="en-US"/>
          </a:p>
        </p:txBody>
      </p:sp>
    </p:spTree>
    <p:extLst>
      <p:ext uri="{BB962C8B-B14F-4D97-AF65-F5344CB8AC3E}">
        <p14:creationId xmlns:p14="http://schemas.microsoft.com/office/powerpoint/2010/main" val="941482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C9AB3-E30C-3BD5-CED6-52EC77FAEF6C}"/>
              </a:ext>
            </a:extLst>
          </p:cNvPr>
          <p:cNvSpPr>
            <a:spLocks noGrp="1"/>
          </p:cNvSpPr>
          <p:nvPr>
            <p:ph type="title" hasCustomPrompt="1"/>
          </p:nvPr>
        </p:nvSpPr>
        <p:spPr/>
        <p:txBody>
          <a:bodyPr/>
          <a:lstStyle/>
          <a:p>
            <a:r>
              <a:rPr kumimoji="0" lang="en-US" sz="3300" b="0" i="0" u="none" strike="noStrike" kern="1200" cap="none" spc="0" normalizeH="0" baseline="0" noProof="0">
                <a:ln>
                  <a:noFill/>
                </a:ln>
                <a:solidFill>
                  <a:srgbClr val="C00000"/>
                </a:solidFill>
                <a:effectLst/>
                <a:uLnTx/>
                <a:uFillTx/>
                <a:latin typeface="Calibri Light" panose="020F0302020204030204"/>
                <a:ea typeface="+mj-ea"/>
                <a:cs typeface="+mj-cs"/>
              </a:rPr>
              <a:t>Calibri light Font for Titles – Dark Red</a:t>
            </a:r>
            <a:endParaRPr lang="en-US"/>
          </a:p>
        </p:txBody>
      </p:sp>
      <p:sp>
        <p:nvSpPr>
          <p:cNvPr id="3" name="Content Placeholder 2">
            <a:extLst>
              <a:ext uri="{FF2B5EF4-FFF2-40B4-BE49-F238E27FC236}">
                <a16:creationId xmlns:a16="http://schemas.microsoft.com/office/drawing/2014/main" id="{C38529C7-B17D-1CD4-DBBD-5BB235B0E93D}"/>
              </a:ext>
            </a:extLst>
          </p:cNvPr>
          <p:cNvSpPr>
            <a:spLocks noGrp="1"/>
          </p:cNvSpPr>
          <p:nvPr>
            <p:ph idx="1" hasCustomPrompt="1"/>
          </p:nvPr>
        </p:nvSpPr>
        <p:spPr>
          <a:xfrm>
            <a:off x="628650" y="1385887"/>
            <a:ext cx="7886700" cy="3263504"/>
          </a:xfrm>
        </p:spPr>
        <p:txBody>
          <a:bodyPr/>
          <a:lstStyle>
            <a:lvl1pPr>
              <a:defRPr/>
            </a:lvl1pPr>
          </a:lstStyle>
          <a:p>
            <a:pPr lvl="0"/>
            <a:r>
              <a:rPr lang="en-US"/>
              <a:t>Calibri</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0C0AE19E-5C55-0D03-3EF6-8344FEEDD0BE}"/>
              </a:ext>
            </a:extLst>
          </p:cNvPr>
          <p:cNvSpPr>
            <a:spLocks noGrp="1"/>
          </p:cNvSpPr>
          <p:nvPr>
            <p:ph type="sldNum" sz="quarter" idx="12"/>
          </p:nvPr>
        </p:nvSpPr>
        <p:spPr/>
        <p:txBody>
          <a:bodyPr/>
          <a:lstStyle>
            <a:lvl1pPr>
              <a:defRPr>
                <a:solidFill>
                  <a:schemeClr val="bg1">
                    <a:lumMod val="65000"/>
                  </a:schemeClr>
                </a:solidFill>
              </a:defRPr>
            </a:lvl1pPr>
          </a:lstStyle>
          <a:p>
            <a:fld id="{8CDEC690-8844-4D84-877C-E2E8D5581DCC}" type="slidenum">
              <a:rPr lang="en-US" smtClean="0"/>
              <a:pPr/>
              <a:t>‹#›</a:t>
            </a:fld>
            <a:endParaRPr lang="en-US"/>
          </a:p>
        </p:txBody>
      </p:sp>
    </p:spTree>
    <p:extLst>
      <p:ext uri="{BB962C8B-B14F-4D97-AF65-F5344CB8AC3E}">
        <p14:creationId xmlns:p14="http://schemas.microsoft.com/office/powerpoint/2010/main" val="28227763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727EB-DB9D-FA74-8CC7-D58A47FBA0EE}"/>
              </a:ext>
            </a:extLst>
          </p:cNvPr>
          <p:cNvSpPr>
            <a:spLocks noGrp="1"/>
          </p:cNvSpPr>
          <p:nvPr>
            <p:ph type="title" hasCustomPrompt="1"/>
          </p:nvPr>
        </p:nvSpPr>
        <p:spPr/>
        <p:txBody>
          <a:bodyPr/>
          <a:lstStyle/>
          <a:p>
            <a:r>
              <a:rPr kumimoji="0" lang="en-US" sz="3300" b="0" i="0" u="none" strike="noStrike" kern="1200" cap="none" spc="0" normalizeH="0" baseline="0" noProof="0">
                <a:ln>
                  <a:noFill/>
                </a:ln>
                <a:solidFill>
                  <a:srgbClr val="C00000"/>
                </a:solidFill>
                <a:effectLst/>
                <a:uLnTx/>
                <a:uFillTx/>
                <a:latin typeface="Calibri Light" panose="020F0302020204030204"/>
                <a:ea typeface="+mj-ea"/>
                <a:cs typeface="+mj-cs"/>
              </a:rPr>
              <a:t>Calibri light Font for Titles – Dark Red</a:t>
            </a:r>
            <a:endParaRPr lang="en-US"/>
          </a:p>
        </p:txBody>
      </p:sp>
      <p:sp>
        <p:nvSpPr>
          <p:cNvPr id="5" name="Slide Number Placeholder 4">
            <a:extLst>
              <a:ext uri="{FF2B5EF4-FFF2-40B4-BE49-F238E27FC236}">
                <a16:creationId xmlns:a16="http://schemas.microsoft.com/office/drawing/2014/main" id="{433E8159-226A-9995-9888-B411A2C1D043}"/>
              </a:ext>
            </a:extLst>
          </p:cNvPr>
          <p:cNvSpPr>
            <a:spLocks noGrp="1"/>
          </p:cNvSpPr>
          <p:nvPr>
            <p:ph type="sldNum" sz="quarter" idx="12"/>
          </p:nvPr>
        </p:nvSpPr>
        <p:spPr/>
        <p:txBody>
          <a:bodyPr/>
          <a:lstStyle/>
          <a:p>
            <a:fld id="{8CDEC690-8844-4D84-877C-E2E8D5581DCC}" type="slidenum">
              <a:rPr lang="en-US" smtClean="0"/>
              <a:t>‹#›</a:t>
            </a:fld>
            <a:endParaRPr lang="en-US"/>
          </a:p>
        </p:txBody>
      </p:sp>
    </p:spTree>
    <p:extLst>
      <p:ext uri="{BB962C8B-B14F-4D97-AF65-F5344CB8AC3E}">
        <p14:creationId xmlns:p14="http://schemas.microsoft.com/office/powerpoint/2010/main" val="10930954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80563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A000C-1ED0-FA46-96CE-2B0D5D443C86}"/>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84B46AD9-D098-9773-4A85-BB0686F58486}"/>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3437F44-230E-624C-5D67-A7DB0B0072CB}"/>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a:extLst>
              <a:ext uri="{FF2B5EF4-FFF2-40B4-BE49-F238E27FC236}">
                <a16:creationId xmlns:a16="http://schemas.microsoft.com/office/drawing/2014/main" id="{5964B150-1EFF-DC26-97E6-3111CA19AAFD}"/>
              </a:ext>
            </a:extLst>
          </p:cNvPr>
          <p:cNvSpPr>
            <a:spLocks noGrp="1"/>
          </p:cNvSpPr>
          <p:nvPr>
            <p:ph type="sldNum" sz="quarter" idx="12"/>
          </p:nvPr>
        </p:nvSpPr>
        <p:spPr/>
        <p:txBody>
          <a:bodyPr/>
          <a:lstStyle/>
          <a:p>
            <a:fld id="{8CDEC690-8844-4D84-877C-E2E8D5581DCC}" type="slidenum">
              <a:rPr lang="en-US" smtClean="0"/>
              <a:t>‹#›</a:t>
            </a:fld>
            <a:endParaRPr lang="en-US"/>
          </a:p>
        </p:txBody>
      </p:sp>
    </p:spTree>
    <p:extLst>
      <p:ext uri="{BB962C8B-B14F-4D97-AF65-F5344CB8AC3E}">
        <p14:creationId xmlns:p14="http://schemas.microsoft.com/office/powerpoint/2010/main" val="3133579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3835B-211B-9559-B274-92D0643C2D23}"/>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9610CF7C-A132-177B-D86E-23640109E6BC}"/>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73E6BC86-F194-C531-3720-F04AA91DDEC0}"/>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a:extLst>
              <a:ext uri="{FF2B5EF4-FFF2-40B4-BE49-F238E27FC236}">
                <a16:creationId xmlns:a16="http://schemas.microsoft.com/office/drawing/2014/main" id="{5FE8C602-F333-1966-E0AC-724613CE33A1}"/>
              </a:ext>
            </a:extLst>
          </p:cNvPr>
          <p:cNvSpPr>
            <a:spLocks noGrp="1"/>
          </p:cNvSpPr>
          <p:nvPr>
            <p:ph type="sldNum" sz="quarter" idx="12"/>
          </p:nvPr>
        </p:nvSpPr>
        <p:spPr/>
        <p:txBody>
          <a:bodyPr/>
          <a:lstStyle/>
          <a:p>
            <a:fld id="{8CDEC690-8844-4D84-877C-E2E8D5581DCC}" type="slidenum">
              <a:rPr lang="en-US" smtClean="0"/>
              <a:t>‹#›</a:t>
            </a:fld>
            <a:endParaRPr lang="en-US"/>
          </a:p>
        </p:txBody>
      </p:sp>
    </p:spTree>
    <p:extLst>
      <p:ext uri="{BB962C8B-B14F-4D97-AF65-F5344CB8AC3E}">
        <p14:creationId xmlns:p14="http://schemas.microsoft.com/office/powerpoint/2010/main" val="18298041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C7566186-ECA7-4991-90EE-D534FDC6C04E}"/>
              </a:ext>
            </a:extLst>
          </p:cNvPr>
          <p:cNvGraphicFramePr>
            <a:graphicFrameLocks noChangeAspect="1"/>
          </p:cNvGraphicFramePr>
          <p:nvPr userDrawn="1">
            <p:custDataLst>
              <p:tags r:id="rId1"/>
            </p:custDataLst>
          </p:nvPr>
        </p:nvGraphicFramePr>
        <p:xfrm>
          <a:off x="1589" y="1191"/>
          <a:ext cx="1588" cy="1191"/>
        </p:xfrm>
        <a:graphic>
          <a:graphicData uri="http://schemas.openxmlformats.org/presentationml/2006/ole">
            <mc:AlternateContent xmlns:mc="http://schemas.openxmlformats.org/markup-compatibility/2006">
              <mc:Choice xmlns:v="urn:schemas-microsoft-com:vml" Requires="v">
                <p:oleObj name="think-cell Slide" r:id="rId4" imgW="344" imgH="344" progId="TCLayout.ActiveDocument.1">
                  <p:embed/>
                </p:oleObj>
              </mc:Choice>
              <mc:Fallback>
                <p:oleObj name="think-cell Slide" r:id="rId4" imgW="344" imgH="344" progId="TCLayout.ActiveDocument.1">
                  <p:embed/>
                  <p:pic>
                    <p:nvPicPr>
                      <p:cNvPr id="4" name="Object 3" hidden="1">
                        <a:extLst>
                          <a:ext uri="{FF2B5EF4-FFF2-40B4-BE49-F238E27FC236}">
                            <a16:creationId xmlns:a16="http://schemas.microsoft.com/office/drawing/2014/main" id="{C7566186-ECA7-4991-90EE-D534FDC6C04E}"/>
                          </a:ext>
                        </a:extLst>
                      </p:cNvPr>
                      <p:cNvPicPr/>
                      <p:nvPr/>
                    </p:nvPicPr>
                    <p:blipFill>
                      <a:blip r:embed="rId5"/>
                      <a:stretch>
                        <a:fillRect/>
                      </a:stretch>
                    </p:blipFill>
                    <p:spPr>
                      <a:xfrm>
                        <a:off x="1589" y="1191"/>
                        <a:ext cx="1588" cy="1191"/>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EB495991-1E07-4639-8B3E-0877E9367090}"/>
              </a:ext>
            </a:extLst>
          </p:cNvPr>
          <p:cNvSpPr/>
          <p:nvPr userDrawn="1">
            <p:custDataLst>
              <p:tags r:id="rId2"/>
            </p:custDataLst>
          </p:nvPr>
        </p:nvSpPr>
        <p:spPr>
          <a:xfrm>
            <a:off x="1" y="0"/>
            <a:ext cx="158750" cy="1190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1800" b="1" i="0" baseline="0">
              <a:latin typeface="Segoe UI" panose="020B0502040204020203" pitchFamily="34" charset="0"/>
              <a:ea typeface="Verdana" panose="020B0604030504040204" pitchFamily="34" charset="0"/>
              <a:sym typeface="Segoe UI" panose="020B0502040204020203" pitchFamily="34" charset="0"/>
            </a:endParaRPr>
          </a:p>
        </p:txBody>
      </p:sp>
      <p:sp>
        <p:nvSpPr>
          <p:cNvPr id="2" name="Title 1"/>
          <p:cNvSpPr>
            <a:spLocks noGrp="1"/>
          </p:cNvSpPr>
          <p:nvPr>
            <p:ph type="title"/>
          </p:nvPr>
        </p:nvSpPr>
        <p:spPr/>
        <p:txBody>
          <a:bodyPr vert="horz"/>
          <a:lstStyle/>
          <a:p>
            <a:r>
              <a:rPr lang="en-US"/>
              <a:t>Click to edit Master title style</a:t>
            </a:r>
          </a:p>
        </p:txBody>
      </p:sp>
      <p:sp>
        <p:nvSpPr>
          <p:cNvPr id="7" name="Text Placeholder 2">
            <a:extLst>
              <a:ext uri="{FF2B5EF4-FFF2-40B4-BE49-F238E27FC236}">
                <a16:creationId xmlns:a16="http://schemas.microsoft.com/office/drawing/2014/main" id="{2807A342-4A26-42F1-BF69-F677C0331593}"/>
              </a:ext>
            </a:extLst>
          </p:cNvPr>
          <p:cNvSpPr>
            <a:spLocks noGrp="1"/>
          </p:cNvSpPr>
          <p:nvPr>
            <p:ph idx="1"/>
          </p:nvPr>
        </p:nvSpPr>
        <p:spPr>
          <a:xfrm>
            <a:off x="465826" y="1196916"/>
            <a:ext cx="8268494" cy="3571411"/>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Rectangle 4">
            <a:extLst>
              <a:ext uri="{FF2B5EF4-FFF2-40B4-BE49-F238E27FC236}">
                <a16:creationId xmlns:a16="http://schemas.microsoft.com/office/drawing/2014/main" id="{AF5E54FC-ACE4-6C05-CD13-DE30B2C578B0}"/>
              </a:ext>
            </a:extLst>
          </p:cNvPr>
          <p:cNvSpPr/>
          <p:nvPr userDrawn="1"/>
        </p:nvSpPr>
        <p:spPr>
          <a:xfrm>
            <a:off x="7689851" y="482600"/>
            <a:ext cx="1358900" cy="374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16720974"/>
      </p:ext>
    </p:extLst>
  </p:cSld>
  <p:clrMapOvr>
    <a:masterClrMapping/>
  </p:clrMapOvr>
  <p:extLst>
    <p:ext uri="{DCECCB84-F9BA-43D5-87BE-67443E8EF086}">
      <p15:sldGuideLst xmlns:p15="http://schemas.microsoft.com/office/powerpoint/2012/main">
        <p15:guide id="3" orient="horz" pos="2160">
          <p15:clr>
            <a:srgbClr val="FBAE40"/>
          </p15:clr>
        </p15:guide>
        <p15:guide id="4" pos="7328">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1905000" y="4742603"/>
            <a:ext cx="990600" cy="273844"/>
          </a:xfrm>
          <a:prstGeom prst="rect">
            <a:avLst/>
          </a:prstGeom>
        </p:spPr>
        <p:txBody>
          <a:bodyPr/>
          <a:lstStyle/>
          <a:p>
            <a:fld id="{D5C7293B-EA13-4F8D-A3FD-D6D431DD00A4}" type="datetime1">
              <a:rPr lang="en-US" smtClean="0"/>
              <a:t>1/6/2026</a:t>
            </a:fld>
            <a:endParaRPr lang="en-US"/>
          </a:p>
        </p:txBody>
      </p:sp>
      <p:sp>
        <p:nvSpPr>
          <p:cNvPr id="4" name="Footer Placeholder 3"/>
          <p:cNvSpPr>
            <a:spLocks noGrp="1"/>
          </p:cNvSpPr>
          <p:nvPr>
            <p:ph type="ftr" sz="quarter" idx="11"/>
          </p:nvPr>
        </p:nvSpPr>
        <p:spPr>
          <a:xfrm>
            <a:off x="2971800" y="4742603"/>
            <a:ext cx="2895600" cy="273844"/>
          </a:xfrm>
          <a:prstGeom prst="rect">
            <a:avLst/>
          </a:prstGeom>
        </p:spPr>
        <p:txBody>
          <a:bodyPr/>
          <a:lstStyle/>
          <a:p>
            <a:endParaRPr lang="en-US"/>
          </a:p>
        </p:txBody>
      </p:sp>
      <p:sp>
        <p:nvSpPr>
          <p:cNvPr id="5" name="Slide Number Placeholder 4"/>
          <p:cNvSpPr>
            <a:spLocks noGrp="1"/>
          </p:cNvSpPr>
          <p:nvPr>
            <p:ph type="sldNum" sz="quarter" idx="12"/>
          </p:nvPr>
        </p:nvSpPr>
        <p:spPr>
          <a:xfrm>
            <a:off x="6019800" y="4742603"/>
            <a:ext cx="685800" cy="273844"/>
          </a:xfrm>
          <a:prstGeom prst="rect">
            <a:avLst/>
          </a:prstGeom>
        </p:spPr>
        <p:txBody>
          <a:bodyPr/>
          <a:lstStyle/>
          <a:p>
            <a:fld id="{932E3489-8E5A-41F3-B374-A500CC48CE42}" type="slidenum">
              <a:rPr lang="en-US" smtClean="0"/>
              <a:t>‹#›</a:t>
            </a:fld>
            <a:endParaRPr lang="en-US"/>
          </a:p>
        </p:txBody>
      </p:sp>
    </p:spTree>
    <p:extLst>
      <p:ext uri="{BB962C8B-B14F-4D97-AF65-F5344CB8AC3E}">
        <p14:creationId xmlns:p14="http://schemas.microsoft.com/office/powerpoint/2010/main" val="338631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22807-9C02-1EBB-C414-D4C555475F12}"/>
              </a:ext>
            </a:extLst>
          </p:cNvPr>
          <p:cNvSpPr>
            <a:spLocks noGrp="1"/>
          </p:cNvSpPr>
          <p:nvPr>
            <p:ph type="title" hasCustomPrompt="1"/>
          </p:nvPr>
        </p:nvSpPr>
        <p:spPr>
          <a:xfrm>
            <a:off x="623888" y="1282304"/>
            <a:ext cx="7886700" cy="2139553"/>
          </a:xfrm>
        </p:spPr>
        <p:txBody>
          <a:bodyPr anchor="b"/>
          <a:lstStyle>
            <a:lvl1pPr algn="l">
              <a:defRPr sz="4500"/>
            </a:lvl1pPr>
          </a:lstStyle>
          <a:p>
            <a:r>
              <a:rPr lang="en-US"/>
              <a:t>Calibri Light Font</a:t>
            </a:r>
          </a:p>
        </p:txBody>
      </p:sp>
      <p:sp>
        <p:nvSpPr>
          <p:cNvPr id="3" name="Text Placeholder 2">
            <a:extLst>
              <a:ext uri="{FF2B5EF4-FFF2-40B4-BE49-F238E27FC236}">
                <a16:creationId xmlns:a16="http://schemas.microsoft.com/office/drawing/2014/main" id="{0E4CFD88-3473-1EF8-DCB9-1A6D93F7260E}"/>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8BC0FAD0-8412-287B-CE22-CC7566F1DA36}"/>
              </a:ext>
            </a:extLst>
          </p:cNvPr>
          <p:cNvSpPr>
            <a:spLocks noGrp="1"/>
          </p:cNvSpPr>
          <p:nvPr>
            <p:ph type="sldNum" sz="quarter" idx="12"/>
          </p:nvPr>
        </p:nvSpPr>
        <p:spPr/>
        <p:txBody>
          <a:bodyPr/>
          <a:lstStyle/>
          <a:p>
            <a:fld id="{8CDEC690-8844-4D84-877C-E2E8D5581DCC}" type="slidenum">
              <a:rPr lang="en-US" smtClean="0"/>
              <a:t>‹#›</a:t>
            </a:fld>
            <a:endParaRPr lang="en-US"/>
          </a:p>
        </p:txBody>
      </p:sp>
    </p:spTree>
    <p:extLst>
      <p:ext uri="{BB962C8B-B14F-4D97-AF65-F5344CB8AC3E}">
        <p14:creationId xmlns:p14="http://schemas.microsoft.com/office/powerpoint/2010/main" val="1364592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8AEE3-7C3E-2D53-D51A-600676B3D1D0}"/>
              </a:ext>
            </a:extLst>
          </p:cNvPr>
          <p:cNvSpPr>
            <a:spLocks noGrp="1"/>
          </p:cNvSpPr>
          <p:nvPr>
            <p:ph type="title" hasCustomPrompt="1"/>
          </p:nvPr>
        </p:nvSpPr>
        <p:spPr/>
        <p:txBody>
          <a:bodyPr/>
          <a:lstStyle>
            <a:lvl1pPr>
              <a:defRPr/>
            </a:lvl1pPr>
          </a:lstStyle>
          <a:p>
            <a:r>
              <a:rPr lang="en-US"/>
              <a:t>Calibri light Font for Titles – Dark Red</a:t>
            </a:r>
          </a:p>
        </p:txBody>
      </p:sp>
      <p:sp>
        <p:nvSpPr>
          <p:cNvPr id="3" name="Content Placeholder 2">
            <a:extLst>
              <a:ext uri="{FF2B5EF4-FFF2-40B4-BE49-F238E27FC236}">
                <a16:creationId xmlns:a16="http://schemas.microsoft.com/office/drawing/2014/main" id="{E3163652-F1DE-5154-3772-5896097D0087}"/>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880AAE7-6684-57F2-D514-9BC5C94911F1}"/>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A0A8B889-E199-6FC7-9DD8-CB5986B0E589}"/>
              </a:ext>
            </a:extLst>
          </p:cNvPr>
          <p:cNvSpPr>
            <a:spLocks noGrp="1"/>
          </p:cNvSpPr>
          <p:nvPr>
            <p:ph type="ftr" sz="quarter" idx="11"/>
          </p:nvPr>
        </p:nvSpPr>
        <p:spPr>
          <a:xfrm>
            <a:off x="3028950" y="4767263"/>
            <a:ext cx="3086100" cy="273844"/>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E09FDCD4-1AEF-C770-AB8C-EF78BE05E18F}"/>
              </a:ext>
            </a:extLst>
          </p:cNvPr>
          <p:cNvSpPr>
            <a:spLocks noGrp="1"/>
          </p:cNvSpPr>
          <p:nvPr>
            <p:ph type="sldNum" sz="quarter" idx="12"/>
          </p:nvPr>
        </p:nvSpPr>
        <p:spPr/>
        <p:txBody>
          <a:bodyPr/>
          <a:lstStyle/>
          <a:p>
            <a:fld id="{8CDEC690-8844-4D84-877C-E2E8D5581DCC}" type="slidenum">
              <a:rPr lang="en-US" smtClean="0"/>
              <a:t>‹#›</a:t>
            </a:fld>
            <a:endParaRPr lang="en-US"/>
          </a:p>
        </p:txBody>
      </p:sp>
    </p:spTree>
    <p:extLst>
      <p:ext uri="{BB962C8B-B14F-4D97-AF65-F5344CB8AC3E}">
        <p14:creationId xmlns:p14="http://schemas.microsoft.com/office/powerpoint/2010/main" val="2982870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C2C05-8361-8FD2-6B95-45F24D1A6AA0}"/>
              </a:ext>
            </a:extLst>
          </p:cNvPr>
          <p:cNvSpPr>
            <a:spLocks noGrp="1"/>
          </p:cNvSpPr>
          <p:nvPr>
            <p:ph type="title" hasCustomPrompt="1"/>
          </p:nvPr>
        </p:nvSpPr>
        <p:spPr>
          <a:xfrm>
            <a:off x="629841" y="273844"/>
            <a:ext cx="7886700" cy="994172"/>
          </a:xfrm>
        </p:spPr>
        <p:txBody>
          <a:bodyPr/>
          <a:lstStyle/>
          <a:p>
            <a:r>
              <a:rPr kumimoji="0" lang="en-US" sz="3300" b="0" i="0" u="none" strike="noStrike" kern="1200" cap="none" spc="0" normalizeH="0" baseline="0" noProof="0">
                <a:ln>
                  <a:noFill/>
                </a:ln>
                <a:solidFill>
                  <a:srgbClr val="C00000"/>
                </a:solidFill>
                <a:effectLst/>
                <a:uLnTx/>
                <a:uFillTx/>
                <a:latin typeface="Calibri Light" panose="020F0302020204030204"/>
                <a:ea typeface="+mj-ea"/>
                <a:cs typeface="+mj-cs"/>
              </a:rPr>
              <a:t>Calibri light Font for Titles – Dark Red</a:t>
            </a:r>
            <a:endParaRPr lang="en-US"/>
          </a:p>
        </p:txBody>
      </p:sp>
      <p:sp>
        <p:nvSpPr>
          <p:cNvPr id="3" name="Text Placeholder 2">
            <a:extLst>
              <a:ext uri="{FF2B5EF4-FFF2-40B4-BE49-F238E27FC236}">
                <a16:creationId xmlns:a16="http://schemas.microsoft.com/office/drawing/2014/main" id="{B7D7B6E8-2EF3-A98B-3D21-254438CFA4B4}"/>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D9C1E5B-2705-3574-18AD-B206EE408FEC}"/>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3188D21-EC18-F4A8-4170-957098169B19}"/>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6D7FBFD3-3238-66F2-2BFE-B5068DEC0344}"/>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9AE940D0-19E6-B82C-33D9-B89722A92F95}"/>
              </a:ext>
            </a:extLst>
          </p:cNvPr>
          <p:cNvSpPr>
            <a:spLocks noGrp="1"/>
          </p:cNvSpPr>
          <p:nvPr>
            <p:ph type="sldNum" sz="quarter" idx="12"/>
          </p:nvPr>
        </p:nvSpPr>
        <p:spPr/>
        <p:txBody>
          <a:bodyPr/>
          <a:lstStyle/>
          <a:p>
            <a:fld id="{8CDEC690-8844-4D84-877C-E2E8D5581DCC}" type="slidenum">
              <a:rPr lang="en-US" smtClean="0"/>
              <a:t>‹#›</a:t>
            </a:fld>
            <a:endParaRPr lang="en-US"/>
          </a:p>
        </p:txBody>
      </p:sp>
    </p:spTree>
    <p:extLst>
      <p:ext uri="{BB962C8B-B14F-4D97-AF65-F5344CB8AC3E}">
        <p14:creationId xmlns:p14="http://schemas.microsoft.com/office/powerpoint/2010/main" val="4006249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727EB-DB9D-FA74-8CC7-D58A47FBA0EE}"/>
              </a:ext>
            </a:extLst>
          </p:cNvPr>
          <p:cNvSpPr>
            <a:spLocks noGrp="1"/>
          </p:cNvSpPr>
          <p:nvPr>
            <p:ph type="title" hasCustomPrompt="1"/>
          </p:nvPr>
        </p:nvSpPr>
        <p:spPr/>
        <p:txBody>
          <a:bodyPr/>
          <a:lstStyle/>
          <a:p>
            <a:r>
              <a:rPr kumimoji="0" lang="en-US" sz="3300" b="0" i="0" u="none" strike="noStrike" kern="1200" cap="none" spc="0" normalizeH="0" baseline="0" noProof="0">
                <a:ln>
                  <a:noFill/>
                </a:ln>
                <a:solidFill>
                  <a:srgbClr val="C00000"/>
                </a:solidFill>
                <a:effectLst/>
                <a:uLnTx/>
                <a:uFillTx/>
                <a:latin typeface="Calibri Light" panose="020F0302020204030204"/>
                <a:ea typeface="+mj-ea"/>
                <a:cs typeface="+mj-cs"/>
              </a:rPr>
              <a:t>Calibri light Font for Titles – Dark Red</a:t>
            </a:r>
            <a:endParaRPr lang="en-US"/>
          </a:p>
        </p:txBody>
      </p:sp>
      <p:sp>
        <p:nvSpPr>
          <p:cNvPr id="5" name="Slide Number Placeholder 4">
            <a:extLst>
              <a:ext uri="{FF2B5EF4-FFF2-40B4-BE49-F238E27FC236}">
                <a16:creationId xmlns:a16="http://schemas.microsoft.com/office/drawing/2014/main" id="{433E8159-226A-9995-9888-B411A2C1D043}"/>
              </a:ext>
            </a:extLst>
          </p:cNvPr>
          <p:cNvSpPr>
            <a:spLocks noGrp="1"/>
          </p:cNvSpPr>
          <p:nvPr>
            <p:ph type="sldNum" sz="quarter" idx="12"/>
          </p:nvPr>
        </p:nvSpPr>
        <p:spPr/>
        <p:txBody>
          <a:bodyPr/>
          <a:lstStyle/>
          <a:p>
            <a:fld id="{8CDEC690-8844-4D84-877C-E2E8D5581DCC}" type="slidenum">
              <a:rPr lang="en-US" smtClean="0"/>
              <a:t>‹#›</a:t>
            </a:fld>
            <a:endParaRPr lang="en-US"/>
          </a:p>
        </p:txBody>
      </p:sp>
    </p:spTree>
    <p:extLst>
      <p:ext uri="{BB962C8B-B14F-4D97-AF65-F5344CB8AC3E}">
        <p14:creationId xmlns:p14="http://schemas.microsoft.com/office/powerpoint/2010/main" val="1968977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617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A000C-1ED0-FA46-96CE-2B0D5D443C86}"/>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84B46AD9-D098-9773-4A85-BB0686F58486}"/>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3437F44-230E-624C-5D67-A7DB0B0072CB}"/>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a:extLst>
              <a:ext uri="{FF2B5EF4-FFF2-40B4-BE49-F238E27FC236}">
                <a16:creationId xmlns:a16="http://schemas.microsoft.com/office/drawing/2014/main" id="{5964B150-1EFF-DC26-97E6-3111CA19AAFD}"/>
              </a:ext>
            </a:extLst>
          </p:cNvPr>
          <p:cNvSpPr>
            <a:spLocks noGrp="1"/>
          </p:cNvSpPr>
          <p:nvPr>
            <p:ph type="sldNum" sz="quarter" idx="12"/>
          </p:nvPr>
        </p:nvSpPr>
        <p:spPr/>
        <p:txBody>
          <a:bodyPr/>
          <a:lstStyle/>
          <a:p>
            <a:fld id="{8CDEC690-8844-4D84-877C-E2E8D5581DCC}" type="slidenum">
              <a:rPr lang="en-US" smtClean="0"/>
              <a:t>‹#›</a:t>
            </a:fld>
            <a:endParaRPr lang="en-US"/>
          </a:p>
        </p:txBody>
      </p:sp>
    </p:spTree>
    <p:extLst>
      <p:ext uri="{BB962C8B-B14F-4D97-AF65-F5344CB8AC3E}">
        <p14:creationId xmlns:p14="http://schemas.microsoft.com/office/powerpoint/2010/main" val="3100437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3835B-211B-9559-B274-92D0643C2D23}"/>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9610CF7C-A132-177B-D86E-23640109E6BC}"/>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73E6BC86-F194-C531-3720-F04AA91DDEC0}"/>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a:extLst>
              <a:ext uri="{FF2B5EF4-FFF2-40B4-BE49-F238E27FC236}">
                <a16:creationId xmlns:a16="http://schemas.microsoft.com/office/drawing/2014/main" id="{5FE8C602-F333-1966-E0AC-724613CE33A1}"/>
              </a:ext>
            </a:extLst>
          </p:cNvPr>
          <p:cNvSpPr>
            <a:spLocks noGrp="1"/>
          </p:cNvSpPr>
          <p:nvPr>
            <p:ph type="sldNum" sz="quarter" idx="12"/>
          </p:nvPr>
        </p:nvSpPr>
        <p:spPr/>
        <p:txBody>
          <a:bodyPr/>
          <a:lstStyle/>
          <a:p>
            <a:fld id="{8CDEC690-8844-4D84-877C-E2E8D5581DCC}" type="slidenum">
              <a:rPr lang="en-US" smtClean="0"/>
              <a:t>‹#›</a:t>
            </a:fld>
            <a:endParaRPr lang="en-US"/>
          </a:p>
        </p:txBody>
      </p:sp>
    </p:spTree>
    <p:extLst>
      <p:ext uri="{BB962C8B-B14F-4D97-AF65-F5344CB8AC3E}">
        <p14:creationId xmlns:p14="http://schemas.microsoft.com/office/powerpoint/2010/main" val="3070451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B522A2-9475-512E-E758-4886D2FFF670}"/>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Calibri Light Font for Titles – Dark Red</a:t>
            </a:r>
          </a:p>
        </p:txBody>
      </p:sp>
      <p:sp>
        <p:nvSpPr>
          <p:cNvPr id="3" name="Text Placeholder 2">
            <a:extLst>
              <a:ext uri="{FF2B5EF4-FFF2-40B4-BE49-F238E27FC236}">
                <a16:creationId xmlns:a16="http://schemas.microsoft.com/office/drawing/2014/main" id="{724CC6B3-6CF1-530C-3454-375EFB34FC66}"/>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6D125644-1C5B-54B5-8A09-8C8D4C272A82}"/>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8CDEC690-8844-4D84-877C-E2E8D5581DCC}" type="slidenum">
              <a:rPr lang="en-US" smtClean="0"/>
              <a:t>‹#›</a:t>
            </a:fld>
            <a:endParaRPr lang="en-US"/>
          </a:p>
        </p:txBody>
      </p:sp>
      <p:pic>
        <p:nvPicPr>
          <p:cNvPr id="5" name="Picture 4" descr="A black and red text&#10;&#10;Description automatically generated">
            <a:extLst>
              <a:ext uri="{FF2B5EF4-FFF2-40B4-BE49-F238E27FC236}">
                <a16:creationId xmlns:a16="http://schemas.microsoft.com/office/drawing/2014/main" id="{EB144970-3579-2FC0-2A99-C6A0FF580A5A}"/>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82864" y="4880585"/>
            <a:ext cx="646349" cy="188738"/>
          </a:xfrm>
          <a:prstGeom prst="rect">
            <a:avLst/>
          </a:prstGeom>
        </p:spPr>
      </p:pic>
      <p:pic>
        <p:nvPicPr>
          <p:cNvPr id="10" name="Picture 9" descr="A black background with red text&#10;&#10;Description automatically generated">
            <a:extLst>
              <a:ext uri="{FF2B5EF4-FFF2-40B4-BE49-F238E27FC236}">
                <a16:creationId xmlns:a16="http://schemas.microsoft.com/office/drawing/2014/main" id="{BB6169BE-DE30-48C8-159F-EDDC7762C8A5}"/>
              </a:ext>
            </a:extLst>
          </p:cNvPr>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878967" y="4881646"/>
            <a:ext cx="902808" cy="159461"/>
          </a:xfrm>
          <a:prstGeom prst="rect">
            <a:avLst/>
          </a:prstGeom>
        </p:spPr>
      </p:pic>
    </p:spTree>
    <p:extLst>
      <p:ext uri="{BB962C8B-B14F-4D97-AF65-F5344CB8AC3E}">
        <p14:creationId xmlns:p14="http://schemas.microsoft.com/office/powerpoint/2010/main" val="3523002641"/>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696" r:id="rId12"/>
    <p:sldLayoutId id="2147483736" r:id="rId13"/>
    <p:sldLayoutId id="2147483702" r:id="rId14"/>
  </p:sldLayoutIdLst>
  <p:txStyles>
    <p:titleStyle>
      <a:lvl1pPr algn="l" defTabSz="685800" rtl="0" eaLnBrk="1" latinLnBrk="0" hangingPunct="1">
        <a:lnSpc>
          <a:spcPct val="90000"/>
        </a:lnSpc>
        <a:spcBef>
          <a:spcPct val="0"/>
        </a:spcBef>
        <a:buNone/>
        <a:defRPr sz="3300" kern="1200">
          <a:solidFill>
            <a:srgbClr val="C00000"/>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B522A2-9475-512E-E758-4886D2FFF670}"/>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Calibri Light Font for Titles – Dark Red</a:t>
            </a:r>
          </a:p>
        </p:txBody>
      </p:sp>
      <p:sp>
        <p:nvSpPr>
          <p:cNvPr id="3" name="Text Placeholder 2">
            <a:extLst>
              <a:ext uri="{FF2B5EF4-FFF2-40B4-BE49-F238E27FC236}">
                <a16:creationId xmlns:a16="http://schemas.microsoft.com/office/drawing/2014/main" id="{724CC6B3-6CF1-530C-3454-375EFB34FC66}"/>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6D125644-1C5B-54B5-8A09-8C8D4C272A82}"/>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8CDEC690-8844-4D84-877C-E2E8D5581DCC}" type="slidenum">
              <a:rPr lang="en-US" smtClean="0"/>
              <a:t>‹#›</a:t>
            </a:fld>
            <a:endParaRPr lang="en-US"/>
          </a:p>
        </p:txBody>
      </p:sp>
    </p:spTree>
    <p:extLst>
      <p:ext uri="{BB962C8B-B14F-4D97-AF65-F5344CB8AC3E}">
        <p14:creationId xmlns:p14="http://schemas.microsoft.com/office/powerpoint/2010/main" val="4067948476"/>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xStyles>
    <p:titleStyle>
      <a:lvl1pPr algn="l" defTabSz="685800" rtl="0" eaLnBrk="1" latinLnBrk="0" hangingPunct="1">
        <a:lnSpc>
          <a:spcPct val="90000"/>
        </a:lnSpc>
        <a:spcBef>
          <a:spcPct val="0"/>
        </a:spcBef>
        <a:buNone/>
        <a:defRPr sz="3300" kern="1200">
          <a:solidFill>
            <a:srgbClr val="C00000"/>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pmc.ncbi.nlm.nih.gov/articles/PMC3298202/pdf/wjem-13-01-17.pdf"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0080" y="735235"/>
            <a:ext cx="8153400" cy="1102519"/>
          </a:xfrm>
        </p:spPr>
        <p:txBody>
          <a:bodyPr/>
          <a:lstStyle/>
          <a:p>
            <a:r>
              <a:rPr lang="en-US">
                <a:latin typeface="Calibri"/>
                <a:ea typeface="Calibri"/>
                <a:cs typeface="Calibri"/>
              </a:rPr>
              <a:t>Therapeutic Violence Mitigation</a:t>
            </a:r>
          </a:p>
        </p:txBody>
      </p:sp>
      <p:sp>
        <p:nvSpPr>
          <p:cNvPr id="4" name="Subtitle 3"/>
          <p:cNvSpPr>
            <a:spLocks noGrp="1"/>
          </p:cNvSpPr>
          <p:nvPr>
            <p:ph type="subTitle" idx="1"/>
          </p:nvPr>
        </p:nvSpPr>
        <p:spPr>
          <a:xfrm>
            <a:off x="1182463" y="1768221"/>
            <a:ext cx="6583680" cy="1607058"/>
          </a:xfrm>
        </p:spPr>
        <p:txBody>
          <a:bodyPr vert="horz" lIns="91440" tIns="45720" rIns="91440" bIns="45720" rtlCol="0" anchor="t">
            <a:noAutofit/>
          </a:bodyPr>
          <a:lstStyle/>
          <a:p>
            <a:pPr>
              <a:spcBef>
                <a:spcPts val="0"/>
              </a:spcBef>
            </a:pPr>
            <a:endParaRPr lang="en-US" sz="2400">
              <a:solidFill>
                <a:srgbClr val="000000"/>
              </a:solidFill>
              <a:ea typeface="Calibri"/>
              <a:cs typeface="Calibri"/>
            </a:endParaRPr>
          </a:p>
          <a:p>
            <a:pPr>
              <a:spcBef>
                <a:spcPts val="0"/>
              </a:spcBef>
            </a:pPr>
            <a:r>
              <a:rPr lang="en-US" sz="1600" i="1" dirty="0">
                <a:solidFill>
                  <a:srgbClr val="000000"/>
                </a:solidFill>
                <a:ea typeface="Calibri"/>
                <a:cs typeface="Calibri"/>
              </a:rPr>
              <a:t>Puneet Sahota, MD, PhD</a:t>
            </a:r>
          </a:p>
          <a:p>
            <a:pPr>
              <a:spcBef>
                <a:spcPts val="0"/>
              </a:spcBef>
            </a:pPr>
            <a:r>
              <a:rPr lang="en-US" sz="1600" i="1" dirty="0">
                <a:solidFill>
                  <a:srgbClr val="000000"/>
                </a:solidFill>
                <a:ea typeface="Calibri"/>
                <a:cs typeface="Calibri"/>
              </a:rPr>
              <a:t>Medical Director, TVM and Team Safety</a:t>
            </a:r>
          </a:p>
          <a:p>
            <a:pPr>
              <a:spcBef>
                <a:spcPts val="0"/>
              </a:spcBef>
            </a:pPr>
            <a:endParaRPr lang="en-US" sz="1600" i="1">
              <a:solidFill>
                <a:srgbClr val="000000"/>
              </a:solidFill>
              <a:ea typeface="Calibri"/>
              <a:cs typeface="Calibri"/>
            </a:endParaRPr>
          </a:p>
          <a:p>
            <a:pPr>
              <a:spcBef>
                <a:spcPts val="0"/>
              </a:spcBef>
            </a:pPr>
            <a:r>
              <a:rPr lang="en-US" sz="1600" i="1" dirty="0">
                <a:solidFill>
                  <a:srgbClr val="000000"/>
                </a:solidFill>
                <a:ea typeface="Calibri"/>
                <a:cs typeface="Calibri"/>
              </a:rPr>
              <a:t>Corey Doremus, PhD</a:t>
            </a:r>
            <a:endParaRPr lang="en-US" sz="1600" i="1" dirty="0">
              <a:ea typeface="Calibri"/>
              <a:cs typeface="Calibri"/>
            </a:endParaRPr>
          </a:p>
          <a:p>
            <a:pPr>
              <a:spcBef>
                <a:spcPts val="0"/>
              </a:spcBef>
            </a:pPr>
            <a:r>
              <a:rPr lang="en-US" sz="1600" i="1" dirty="0">
                <a:solidFill>
                  <a:srgbClr val="000000"/>
                </a:solidFill>
                <a:ea typeface="Calibri"/>
                <a:cs typeface="Calibri"/>
              </a:rPr>
              <a:t>Behavior Mitigation Psychologist</a:t>
            </a:r>
          </a:p>
          <a:p>
            <a:pPr>
              <a:spcBef>
                <a:spcPts val="0"/>
              </a:spcBef>
            </a:pPr>
            <a:endParaRPr lang="en-US" sz="1600" i="1">
              <a:solidFill>
                <a:srgbClr val="000000"/>
              </a:solidFill>
              <a:ea typeface="Calibri"/>
              <a:cs typeface="Calibri"/>
            </a:endParaRPr>
          </a:p>
          <a:p>
            <a:pPr>
              <a:spcBef>
                <a:spcPts val="0"/>
              </a:spcBef>
            </a:pPr>
            <a:r>
              <a:rPr lang="en-US" sz="1600" i="1" dirty="0">
                <a:solidFill>
                  <a:srgbClr val="000000"/>
                </a:solidFill>
                <a:ea typeface="Calibri"/>
                <a:cs typeface="Calibri"/>
              </a:rPr>
              <a:t>Cynthia Glickman, MD</a:t>
            </a:r>
            <a:endParaRPr lang="en-US" sz="1600" i="1" dirty="0">
              <a:ea typeface="Calibri"/>
              <a:cs typeface="Calibri"/>
            </a:endParaRPr>
          </a:p>
          <a:p>
            <a:pPr>
              <a:spcBef>
                <a:spcPts val="0"/>
              </a:spcBef>
            </a:pPr>
            <a:r>
              <a:rPr lang="en-US" sz="1600" i="1" dirty="0">
                <a:solidFill>
                  <a:srgbClr val="000000"/>
                </a:solidFill>
                <a:ea typeface="Calibri"/>
                <a:cs typeface="Calibri"/>
              </a:rPr>
              <a:t>Medical Director, Inpatient Personalized Care Plans</a:t>
            </a:r>
          </a:p>
          <a:p>
            <a:pPr>
              <a:spcBef>
                <a:spcPts val="0"/>
              </a:spcBef>
            </a:pPr>
            <a:endParaRPr lang="en-US" sz="1600" i="1">
              <a:solidFill>
                <a:srgbClr val="000000"/>
              </a:solidFill>
              <a:ea typeface="Calibri"/>
              <a:cs typeface="Calibri"/>
            </a:endParaRPr>
          </a:p>
          <a:p>
            <a:pPr>
              <a:spcBef>
                <a:spcPts val="0"/>
              </a:spcBef>
            </a:pPr>
            <a:endParaRPr lang="en-US" sz="1600" i="1" dirty="0">
              <a:ea typeface="Calibri"/>
              <a:cs typeface="Calibri"/>
            </a:endParaRPr>
          </a:p>
        </p:txBody>
      </p:sp>
    </p:spTree>
    <p:extLst>
      <p:ext uri="{BB962C8B-B14F-4D97-AF65-F5344CB8AC3E}">
        <p14:creationId xmlns:p14="http://schemas.microsoft.com/office/powerpoint/2010/main" val="1604664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B0F51-C126-9A26-50A7-67639DAB2CB9}"/>
              </a:ext>
            </a:extLst>
          </p:cNvPr>
          <p:cNvSpPr>
            <a:spLocks noGrp="1"/>
          </p:cNvSpPr>
          <p:nvPr>
            <p:ph type="title"/>
          </p:nvPr>
        </p:nvSpPr>
        <p:spPr>
          <a:xfrm>
            <a:off x="525808" y="323619"/>
            <a:ext cx="7620000" cy="331268"/>
          </a:xfrm>
        </p:spPr>
        <p:txBody>
          <a:bodyPr>
            <a:normAutofit fontScale="90000"/>
          </a:bodyPr>
          <a:lstStyle/>
          <a:p>
            <a:r>
              <a:rPr lang="en-US" dirty="0">
                <a:latin typeface="Calibri"/>
                <a:ea typeface="Calibri"/>
                <a:cs typeface="Calibri"/>
              </a:rPr>
              <a:t>2026 Activities</a:t>
            </a:r>
          </a:p>
        </p:txBody>
      </p:sp>
      <p:sp>
        <p:nvSpPr>
          <p:cNvPr id="3" name="Content Placeholder 2">
            <a:extLst>
              <a:ext uri="{FF2B5EF4-FFF2-40B4-BE49-F238E27FC236}">
                <a16:creationId xmlns:a16="http://schemas.microsoft.com/office/drawing/2014/main" id="{F5DF5179-4233-51D7-C0A2-3964D0A42D66}"/>
              </a:ext>
            </a:extLst>
          </p:cNvPr>
          <p:cNvSpPr>
            <a:spLocks noGrp="1"/>
          </p:cNvSpPr>
          <p:nvPr>
            <p:ph idx="1"/>
          </p:nvPr>
        </p:nvSpPr>
        <p:spPr>
          <a:xfrm>
            <a:off x="525808" y="960367"/>
            <a:ext cx="8461093" cy="3943781"/>
          </a:xfrm>
        </p:spPr>
        <p:txBody>
          <a:bodyPr vert="horz" lIns="91440" tIns="45720" rIns="91440" bIns="45720" rtlCol="0" anchor="t">
            <a:normAutofit fontScale="85000" lnSpcReduction="20000"/>
          </a:bodyPr>
          <a:lstStyle/>
          <a:p>
            <a:pPr marL="213995" indent="-213995">
              <a:spcBef>
                <a:spcPts val="1000"/>
              </a:spcBef>
            </a:pPr>
            <a:r>
              <a:rPr lang="en-US" sz="2200">
                <a:latin typeface="Calibri"/>
                <a:ea typeface="Calibri"/>
                <a:cs typeface="Calibri"/>
              </a:rPr>
              <a:t>Ambulatory workflow refinement</a:t>
            </a:r>
          </a:p>
          <a:p>
            <a:pPr marL="213995" indent="-213995">
              <a:spcBef>
                <a:spcPts val="1000"/>
              </a:spcBef>
            </a:pPr>
            <a:r>
              <a:rPr lang="en-US" sz="2200">
                <a:latin typeface="Calibri"/>
                <a:ea typeface="Calibri"/>
                <a:cs typeface="Calibri"/>
              </a:rPr>
              <a:t>Non-volitional violence prevention workflow for inpatients</a:t>
            </a:r>
          </a:p>
          <a:p>
            <a:pPr marL="213995" indent="-213995">
              <a:spcBef>
                <a:spcPts val="1000"/>
              </a:spcBef>
            </a:pPr>
            <a:r>
              <a:rPr lang="en-US" sz="2200">
                <a:latin typeface="Calibri"/>
                <a:ea typeface="Calibri"/>
                <a:cs typeface="Calibri"/>
              </a:rPr>
              <a:t>Cooper Cape workflow development</a:t>
            </a:r>
          </a:p>
          <a:p>
            <a:pPr marL="213995" indent="-213995">
              <a:spcBef>
                <a:spcPts val="1000"/>
              </a:spcBef>
            </a:pPr>
            <a:r>
              <a:rPr lang="en-US" sz="2200">
                <a:latin typeface="Calibri"/>
                <a:ea typeface="Calibri"/>
                <a:cs typeface="Calibri"/>
              </a:rPr>
              <a:t>Medication guidance in care plans </a:t>
            </a:r>
          </a:p>
          <a:p>
            <a:pPr marL="213995" indent="-213995">
              <a:spcBef>
                <a:spcPts val="1000"/>
              </a:spcBef>
            </a:pPr>
            <a:r>
              <a:rPr lang="en-US" sz="2200">
                <a:latin typeface="Calibri"/>
                <a:ea typeface="Calibri"/>
                <a:cs typeface="Calibri"/>
              </a:rPr>
              <a:t>Inpatient: door signage (team members without Epic access)</a:t>
            </a:r>
          </a:p>
          <a:p>
            <a:pPr marL="213995" indent="-213995">
              <a:spcBef>
                <a:spcPts val="1000"/>
              </a:spcBef>
            </a:pPr>
            <a:r>
              <a:rPr lang="en-US" sz="2200">
                <a:latin typeface="Calibri"/>
                <a:ea typeface="Calibri"/>
                <a:cs typeface="Calibri"/>
              </a:rPr>
              <a:t>In service/training support </a:t>
            </a:r>
          </a:p>
          <a:p>
            <a:pPr lvl="1" indent="-380365">
              <a:spcBef>
                <a:spcPts val="500"/>
              </a:spcBef>
              <a:buFont typeface="Courier New" panose="020B0604020202020204" pitchFamily="34" charset="0"/>
              <a:buChar char="o"/>
            </a:pPr>
            <a:r>
              <a:rPr lang="en-US" sz="2200">
                <a:latin typeface="Calibri"/>
                <a:ea typeface="Calibri"/>
                <a:cs typeface="Calibri"/>
              </a:rPr>
              <a:t>De-escalation training module</a:t>
            </a:r>
          </a:p>
          <a:p>
            <a:pPr lvl="1" indent="-380365">
              <a:spcBef>
                <a:spcPts val="500"/>
              </a:spcBef>
              <a:buFont typeface="Courier New" panose="020B0604020202020204" pitchFamily="34" charset="0"/>
              <a:buChar char="o"/>
            </a:pPr>
            <a:r>
              <a:rPr lang="en-US" sz="2200">
                <a:latin typeface="Calibri"/>
                <a:ea typeface="Calibri"/>
                <a:cs typeface="Calibri"/>
              </a:rPr>
              <a:t>Case-based education for Nurse Residency Program</a:t>
            </a:r>
          </a:p>
          <a:p>
            <a:pPr marL="213995" indent="-213995">
              <a:spcBef>
                <a:spcPts val="1000"/>
              </a:spcBef>
            </a:pPr>
            <a:r>
              <a:rPr lang="en-US" sz="2200">
                <a:latin typeface="Calibri"/>
                <a:ea typeface="Calibri"/>
                <a:cs typeface="Calibri"/>
              </a:rPr>
              <a:t>Monitoring outcome measures:</a:t>
            </a:r>
          </a:p>
          <a:p>
            <a:pPr lvl="1" indent="-380365">
              <a:spcBef>
                <a:spcPts val="500"/>
              </a:spcBef>
              <a:buFont typeface="Courier New" panose="020B0604020202020204" pitchFamily="34" charset="0"/>
              <a:buChar char="o"/>
            </a:pPr>
            <a:r>
              <a:rPr lang="en-US" sz="2200">
                <a:latin typeface="Calibri"/>
                <a:ea typeface="Calibri"/>
                <a:cs typeface="Calibri"/>
              </a:rPr>
              <a:t>Number of patients with violence flags, care plans, contracts</a:t>
            </a:r>
          </a:p>
          <a:p>
            <a:pPr lvl="1" indent="-380365">
              <a:spcBef>
                <a:spcPts val="500"/>
              </a:spcBef>
              <a:buFont typeface="Courier New" panose="020B0604020202020204" pitchFamily="34" charset="0"/>
              <a:buChar char="o"/>
            </a:pPr>
            <a:r>
              <a:rPr lang="en-US" sz="2200">
                <a:latin typeface="Calibri"/>
                <a:ea typeface="Calibri"/>
                <a:cs typeface="Calibri"/>
              </a:rPr>
              <a:t>Number of behavioral rapid responses and EARS for violent events</a:t>
            </a:r>
          </a:p>
          <a:p>
            <a:pPr marL="213995" indent="-213995">
              <a:spcBef>
                <a:spcPts val="1000"/>
              </a:spcBef>
            </a:pPr>
            <a:r>
              <a:rPr lang="en-US" sz="2200">
                <a:latin typeface="Calibri"/>
                <a:ea typeface="Calibri"/>
                <a:cs typeface="Calibri"/>
              </a:rPr>
              <a:t>Disseminating information (publish, present)</a:t>
            </a:r>
          </a:p>
          <a:p>
            <a:endParaRPr lang="en-US" sz="2400"/>
          </a:p>
          <a:p>
            <a:pPr lvl="1">
              <a:buFont typeface="Courier New" panose="020B0604020202020204" pitchFamily="34" charset="0"/>
              <a:buChar char="o"/>
            </a:pPr>
            <a:endParaRPr lang="en-US" sz="2400">
              <a:ea typeface="Calibri" panose="020F0502020204030204"/>
              <a:cs typeface="Calibri" panose="020F0502020204030204"/>
            </a:endParaRPr>
          </a:p>
        </p:txBody>
      </p:sp>
      <p:sp>
        <p:nvSpPr>
          <p:cNvPr id="4" name="Slide Number Placeholder 3">
            <a:extLst>
              <a:ext uri="{FF2B5EF4-FFF2-40B4-BE49-F238E27FC236}">
                <a16:creationId xmlns:a16="http://schemas.microsoft.com/office/drawing/2014/main" id="{FFDC3B00-CB50-1001-6362-9AD9D6874B12}"/>
              </a:ext>
            </a:extLst>
          </p:cNvPr>
          <p:cNvSpPr>
            <a:spLocks noGrp="1"/>
          </p:cNvSpPr>
          <p:nvPr>
            <p:ph type="sldNum" sz="quarter" idx="12"/>
          </p:nvPr>
        </p:nvSpPr>
        <p:spPr/>
        <p:txBody>
          <a:bodyPr/>
          <a:lstStyle/>
          <a:p>
            <a:fld id="{6A204A29-7480-48B7-B217-6F3E1AEA88E2}" type="slidenum">
              <a:rPr lang="en-US" smtClean="0">
                <a:solidFill>
                  <a:prstClr val="black">
                    <a:tint val="75000"/>
                  </a:prstClr>
                </a:solidFill>
              </a:rPr>
              <a:pPr/>
              <a:t>9</a:t>
            </a:fld>
            <a:endParaRPr lang="en-US">
              <a:solidFill>
                <a:prstClr val="black">
                  <a:tint val="75000"/>
                </a:prstClr>
              </a:solidFill>
            </a:endParaRPr>
          </a:p>
        </p:txBody>
      </p:sp>
    </p:spTree>
    <p:extLst>
      <p:ext uri="{BB962C8B-B14F-4D97-AF65-F5344CB8AC3E}">
        <p14:creationId xmlns:p14="http://schemas.microsoft.com/office/powerpoint/2010/main" val="3138085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F12F3-203D-403E-8799-3C9FFBCA25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C77B4B-89BF-5BD9-4197-0EFC13087004}"/>
              </a:ext>
            </a:extLst>
          </p:cNvPr>
          <p:cNvSpPr>
            <a:spLocks noGrp="1"/>
          </p:cNvSpPr>
          <p:nvPr>
            <p:ph type="title"/>
          </p:nvPr>
        </p:nvSpPr>
        <p:spPr>
          <a:xfrm>
            <a:off x="628650" y="107925"/>
            <a:ext cx="7886700" cy="994172"/>
          </a:xfrm>
        </p:spPr>
        <p:txBody>
          <a:bodyPr/>
          <a:lstStyle/>
          <a:p>
            <a:r>
              <a:rPr lang="en-US">
                <a:latin typeface="Calibri"/>
                <a:ea typeface="Calibri"/>
                <a:cs typeface="Calibri"/>
              </a:rPr>
              <a:t>De-escalation Principles</a:t>
            </a:r>
          </a:p>
        </p:txBody>
      </p:sp>
      <p:sp>
        <p:nvSpPr>
          <p:cNvPr id="3" name="Content Placeholder 2">
            <a:extLst>
              <a:ext uri="{FF2B5EF4-FFF2-40B4-BE49-F238E27FC236}">
                <a16:creationId xmlns:a16="http://schemas.microsoft.com/office/drawing/2014/main" id="{43DF0D7F-0364-A507-41D7-A9D4E219EA0C}"/>
              </a:ext>
            </a:extLst>
          </p:cNvPr>
          <p:cNvSpPr>
            <a:spLocks noGrp="1"/>
          </p:cNvSpPr>
          <p:nvPr>
            <p:ph idx="1"/>
          </p:nvPr>
        </p:nvSpPr>
        <p:spPr>
          <a:xfrm>
            <a:off x="630416" y="107970"/>
            <a:ext cx="8476488" cy="3897392"/>
          </a:xfrm>
        </p:spPr>
        <p:txBody>
          <a:bodyPr vert="horz" lIns="91440" tIns="45720" rIns="91440" bIns="45720" rtlCol="0" anchor="t">
            <a:normAutofit/>
          </a:bodyPr>
          <a:lstStyle/>
          <a:p>
            <a:pPr marL="0" indent="0">
              <a:lnSpc>
                <a:spcPct val="90000"/>
              </a:lnSpc>
              <a:spcBef>
                <a:spcPts val="1000"/>
              </a:spcBef>
              <a:buNone/>
            </a:pPr>
            <a:endParaRPr lang="en-US" sz="2400">
              <a:latin typeface="Calibri"/>
              <a:ea typeface="Calibri"/>
              <a:cs typeface="Calibri"/>
            </a:endParaRPr>
          </a:p>
          <a:p>
            <a:pPr marL="0" indent="0">
              <a:lnSpc>
                <a:spcPct val="90000"/>
              </a:lnSpc>
              <a:spcBef>
                <a:spcPts val="1000"/>
              </a:spcBef>
              <a:buNone/>
            </a:pPr>
            <a:endParaRPr lang="en-US" sz="2400">
              <a:latin typeface="Calibri"/>
              <a:ea typeface="Calibri"/>
              <a:cs typeface="Calibri"/>
            </a:endParaRPr>
          </a:p>
          <a:p>
            <a:pPr>
              <a:spcBef>
                <a:spcPts val="1000"/>
              </a:spcBef>
            </a:pPr>
            <a:r>
              <a:rPr lang="en-US" sz="2200">
                <a:latin typeface="Calibri"/>
                <a:ea typeface="Calibri"/>
                <a:cs typeface="Calibri"/>
              </a:rPr>
              <a:t>Psychological safety is prioritized</a:t>
            </a:r>
            <a:endParaRPr lang="en-US" sz="2200" u="sng">
              <a:latin typeface="Calibri"/>
              <a:ea typeface="Calibri"/>
              <a:cs typeface="Calibri"/>
            </a:endParaRPr>
          </a:p>
          <a:p>
            <a:pPr>
              <a:spcBef>
                <a:spcPts val="1000"/>
              </a:spcBef>
            </a:pPr>
            <a:r>
              <a:rPr lang="en-US" sz="2200">
                <a:latin typeface="Calibri"/>
                <a:ea typeface="Calibri"/>
                <a:cs typeface="Calibri"/>
              </a:rPr>
              <a:t>Aggression has many forms</a:t>
            </a:r>
          </a:p>
          <a:p>
            <a:r>
              <a:rPr lang="en-US" sz="2200">
                <a:latin typeface="Calibri"/>
                <a:ea typeface="Calibri"/>
                <a:cs typeface="Calibri"/>
              </a:rPr>
              <a:t>Both physical and verbal aggression must be addressed</a:t>
            </a:r>
          </a:p>
          <a:p>
            <a:r>
              <a:rPr lang="en-US" sz="2200">
                <a:latin typeface="Calibri"/>
                <a:ea typeface="Calibri"/>
                <a:cs typeface="Calibri"/>
              </a:rPr>
              <a:t>This can be done in a therapeutic, supportive way for the patient/family</a:t>
            </a:r>
          </a:p>
          <a:p>
            <a:r>
              <a:rPr lang="en-US" sz="2200">
                <a:latin typeface="Calibri"/>
                <a:ea typeface="Calibri"/>
                <a:cs typeface="Calibri"/>
              </a:rPr>
              <a:t>Project Beta</a:t>
            </a:r>
          </a:p>
          <a:p>
            <a:pPr lvl="1">
              <a:buFont typeface="Courier New,monospace" panose="020B0604020202020204" pitchFamily="34" charset="0"/>
              <a:buChar char="o"/>
            </a:pPr>
            <a:r>
              <a:rPr lang="en-US" sz="2200">
                <a:latin typeface="Calibri"/>
                <a:ea typeface="Calibri"/>
                <a:cs typeface="Calibri"/>
                <a:hlinkClick r:id="rId3"/>
              </a:rPr>
              <a:t>https://pmc.ncbi.nlm.nih.gov/articles/PMC3298202/pdf/wjem-13-01-17.pdf</a:t>
            </a:r>
            <a:r>
              <a:rPr lang="en-US" sz="2200">
                <a:latin typeface="Calibri"/>
                <a:ea typeface="Calibri"/>
                <a:cs typeface="Calibri"/>
              </a:rPr>
              <a:t> </a:t>
            </a:r>
            <a:endParaRPr lang="en-US">
              <a:latin typeface="Calibri"/>
              <a:ea typeface="Calibri"/>
              <a:cs typeface="Calibri"/>
            </a:endParaRPr>
          </a:p>
          <a:p>
            <a:pPr>
              <a:spcBef>
                <a:spcPts val="1000"/>
              </a:spcBef>
            </a:pPr>
            <a:endParaRPr lang="en-US" sz="2400">
              <a:latin typeface="Calibri"/>
              <a:ea typeface="Calibri"/>
              <a:cs typeface="Calibri"/>
            </a:endParaRPr>
          </a:p>
          <a:p>
            <a:pPr>
              <a:lnSpc>
                <a:spcPct val="90000"/>
              </a:lnSpc>
              <a:spcBef>
                <a:spcPts val="1000"/>
              </a:spcBef>
            </a:pPr>
            <a:endParaRPr lang="en-US" sz="2400">
              <a:latin typeface="Calibri"/>
              <a:ea typeface="Calibri"/>
              <a:cs typeface="Calibri"/>
            </a:endParaRPr>
          </a:p>
          <a:p>
            <a:endParaRPr lang="en-US">
              <a:ea typeface="Calibri"/>
              <a:cs typeface="Calibri"/>
            </a:endParaRPr>
          </a:p>
        </p:txBody>
      </p:sp>
      <p:sp>
        <p:nvSpPr>
          <p:cNvPr id="4" name="Slide Number Placeholder 3">
            <a:extLst>
              <a:ext uri="{FF2B5EF4-FFF2-40B4-BE49-F238E27FC236}">
                <a16:creationId xmlns:a16="http://schemas.microsoft.com/office/drawing/2014/main" id="{3DC21FBB-246B-4270-D41B-3FD98A5F117B}"/>
              </a:ext>
            </a:extLst>
          </p:cNvPr>
          <p:cNvSpPr>
            <a:spLocks noGrp="1"/>
          </p:cNvSpPr>
          <p:nvPr>
            <p:ph type="sldNum" sz="quarter" idx="12"/>
          </p:nvPr>
        </p:nvSpPr>
        <p:spPr/>
        <p:txBody>
          <a:bodyPr/>
          <a:lstStyle/>
          <a:p>
            <a:fld id="{6A204A29-7480-48B7-B217-6F3E1AEA88E2}" type="slidenum">
              <a:rPr lang="en-US">
                <a:solidFill>
                  <a:prstClr val="black">
                    <a:tint val="75000"/>
                  </a:prstClr>
                </a:solidFill>
              </a:rPr>
              <a:pPr/>
              <a:t>10</a:t>
            </a:fld>
            <a:endParaRPr lang="en-US">
              <a:solidFill>
                <a:prstClr val="black">
                  <a:tint val="75000"/>
                </a:prstClr>
              </a:solidFill>
            </a:endParaRPr>
          </a:p>
        </p:txBody>
      </p:sp>
    </p:spTree>
    <p:extLst>
      <p:ext uri="{BB962C8B-B14F-4D97-AF65-F5344CB8AC3E}">
        <p14:creationId xmlns:p14="http://schemas.microsoft.com/office/powerpoint/2010/main" val="1923100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36566-F8C5-D175-D5AC-DBF85E430E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665B6F-1EA5-450D-0017-C67B9135090F}"/>
              </a:ext>
            </a:extLst>
          </p:cNvPr>
          <p:cNvSpPr>
            <a:spLocks noGrp="1"/>
          </p:cNvSpPr>
          <p:nvPr>
            <p:ph type="title"/>
          </p:nvPr>
        </p:nvSpPr>
        <p:spPr>
          <a:xfrm>
            <a:off x="628650" y="107925"/>
            <a:ext cx="7886700" cy="994172"/>
          </a:xfrm>
        </p:spPr>
        <p:txBody>
          <a:bodyPr/>
          <a:lstStyle/>
          <a:p>
            <a:r>
              <a:rPr lang="en-US">
                <a:latin typeface="Calibri"/>
                <a:ea typeface="Calibri"/>
                <a:cs typeface="Calibri"/>
              </a:rPr>
              <a:t>Non-verbal Communication</a:t>
            </a:r>
          </a:p>
        </p:txBody>
      </p:sp>
      <p:sp>
        <p:nvSpPr>
          <p:cNvPr id="3" name="Content Placeholder 2">
            <a:extLst>
              <a:ext uri="{FF2B5EF4-FFF2-40B4-BE49-F238E27FC236}">
                <a16:creationId xmlns:a16="http://schemas.microsoft.com/office/drawing/2014/main" id="{A52034D7-7F37-B4FE-FB32-335A12ECCD53}"/>
              </a:ext>
            </a:extLst>
          </p:cNvPr>
          <p:cNvSpPr>
            <a:spLocks noGrp="1"/>
          </p:cNvSpPr>
          <p:nvPr>
            <p:ph idx="1"/>
          </p:nvPr>
        </p:nvSpPr>
        <p:spPr>
          <a:xfrm>
            <a:off x="547456" y="1286195"/>
            <a:ext cx="8494923" cy="3330501"/>
          </a:xfrm>
        </p:spPr>
        <p:txBody>
          <a:bodyPr vert="horz" lIns="91440" tIns="45720" rIns="91440" bIns="45720" rtlCol="0" anchor="t">
            <a:noAutofit/>
          </a:bodyPr>
          <a:lstStyle/>
          <a:p>
            <a:pPr>
              <a:buFont typeface="Arial"/>
              <a:buChar char="•"/>
            </a:pPr>
            <a:r>
              <a:rPr lang="en-US" sz="2200">
                <a:latin typeface="Calibri"/>
                <a:ea typeface="Calibri"/>
                <a:cs typeface="Calibri"/>
              </a:rPr>
              <a:t>Maintain at least 2 arms' lengths of distance between you and the patient</a:t>
            </a:r>
          </a:p>
          <a:p>
            <a:pPr>
              <a:buFont typeface="Arial"/>
              <a:buChar char="•"/>
            </a:pPr>
            <a:r>
              <a:rPr lang="en-US" sz="2200">
                <a:latin typeface="Calibri"/>
                <a:ea typeface="Calibri"/>
                <a:cs typeface="Calibri"/>
              </a:rPr>
              <a:t>Keep hands visible and unclenched</a:t>
            </a:r>
          </a:p>
          <a:p>
            <a:pPr>
              <a:buFont typeface="Arial"/>
              <a:buChar char="•"/>
            </a:pPr>
            <a:r>
              <a:rPr lang="en-US" sz="2200">
                <a:latin typeface="Calibri"/>
                <a:ea typeface="Calibri"/>
                <a:cs typeface="Calibri"/>
              </a:rPr>
              <a:t>Stand at an angle out of reach</a:t>
            </a:r>
          </a:p>
          <a:p>
            <a:pPr>
              <a:buFont typeface="Arial"/>
              <a:buChar char="•"/>
            </a:pPr>
            <a:r>
              <a:rPr lang="en-US" sz="2200">
                <a:latin typeface="Calibri"/>
                <a:ea typeface="Calibri"/>
                <a:cs typeface="Calibri"/>
              </a:rPr>
              <a:t>Calm demeanor and facial expressions</a:t>
            </a:r>
          </a:p>
          <a:p>
            <a:pPr>
              <a:buFont typeface="Arial"/>
              <a:buChar char="•"/>
            </a:pPr>
            <a:r>
              <a:rPr lang="en-US" sz="2200">
                <a:latin typeface="Calibri"/>
                <a:ea typeface="Calibri"/>
                <a:cs typeface="Calibri"/>
              </a:rPr>
              <a:t>Make sure words and actions are congruent</a:t>
            </a:r>
          </a:p>
          <a:p>
            <a:pPr marL="0" indent="0">
              <a:buNone/>
            </a:pPr>
            <a:endParaRPr lang="en-US" sz="2200">
              <a:latin typeface="Calibri"/>
              <a:ea typeface="Calibri"/>
              <a:cs typeface="Calibri"/>
            </a:endParaRPr>
          </a:p>
          <a:p>
            <a:pPr lvl="1">
              <a:lnSpc>
                <a:spcPct val="90000"/>
              </a:lnSpc>
              <a:buFont typeface="Courier New,monospace" panose="020B0604020202020204" pitchFamily="34" charset="0"/>
              <a:buChar char="o"/>
            </a:pPr>
            <a:endParaRPr lang="en-US" sz="2200">
              <a:latin typeface="Calibri"/>
              <a:ea typeface="Calibri"/>
              <a:cs typeface="Calibri"/>
            </a:endParaRPr>
          </a:p>
          <a:p>
            <a:pPr>
              <a:spcBef>
                <a:spcPts val="1000"/>
              </a:spcBef>
            </a:pPr>
            <a:endParaRPr lang="en-US" sz="2400">
              <a:latin typeface="Calibri"/>
              <a:ea typeface="Calibri"/>
              <a:cs typeface="Calibri"/>
            </a:endParaRPr>
          </a:p>
          <a:p>
            <a:pPr>
              <a:spcBef>
                <a:spcPts val="1000"/>
              </a:spcBef>
            </a:pPr>
            <a:endParaRPr lang="en-US" sz="2400">
              <a:latin typeface="Calibri"/>
              <a:ea typeface="Calibri"/>
              <a:cs typeface="Calibri"/>
            </a:endParaRPr>
          </a:p>
          <a:p>
            <a:pPr>
              <a:lnSpc>
                <a:spcPct val="90000"/>
              </a:lnSpc>
            </a:pPr>
            <a:endParaRPr lang="en-US">
              <a:latin typeface="Calibri" panose="020F0502020204030204"/>
              <a:ea typeface="Calibri"/>
              <a:cs typeface="Calibri"/>
            </a:endParaRPr>
          </a:p>
        </p:txBody>
      </p:sp>
      <p:sp>
        <p:nvSpPr>
          <p:cNvPr id="4" name="Slide Number Placeholder 3">
            <a:extLst>
              <a:ext uri="{FF2B5EF4-FFF2-40B4-BE49-F238E27FC236}">
                <a16:creationId xmlns:a16="http://schemas.microsoft.com/office/drawing/2014/main" id="{876DE736-6503-FE75-3DC3-784943657B52}"/>
              </a:ext>
            </a:extLst>
          </p:cNvPr>
          <p:cNvSpPr>
            <a:spLocks noGrp="1"/>
          </p:cNvSpPr>
          <p:nvPr>
            <p:ph type="sldNum" sz="quarter" idx="12"/>
          </p:nvPr>
        </p:nvSpPr>
        <p:spPr/>
        <p:txBody>
          <a:bodyPr/>
          <a:lstStyle/>
          <a:p>
            <a:fld id="{6A204A29-7480-48B7-B217-6F3E1AEA88E2}" type="slidenum">
              <a:rPr lang="en-US">
                <a:solidFill>
                  <a:prstClr val="black">
                    <a:tint val="75000"/>
                  </a:prstClr>
                </a:solidFill>
              </a:rPr>
              <a:pPr/>
              <a:t>11</a:t>
            </a:fld>
            <a:endParaRPr lang="en-US">
              <a:solidFill>
                <a:prstClr val="black">
                  <a:tint val="75000"/>
                </a:prstClr>
              </a:solidFill>
            </a:endParaRPr>
          </a:p>
        </p:txBody>
      </p:sp>
    </p:spTree>
    <p:extLst>
      <p:ext uri="{BB962C8B-B14F-4D97-AF65-F5344CB8AC3E}">
        <p14:creationId xmlns:p14="http://schemas.microsoft.com/office/powerpoint/2010/main" val="1582404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51468-8357-D247-5E52-47AAF19895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7147CD-B292-46D5-54CB-6AC9E9EFA1DD}"/>
              </a:ext>
            </a:extLst>
          </p:cNvPr>
          <p:cNvSpPr>
            <a:spLocks noGrp="1"/>
          </p:cNvSpPr>
          <p:nvPr>
            <p:ph type="title"/>
          </p:nvPr>
        </p:nvSpPr>
        <p:spPr>
          <a:xfrm>
            <a:off x="628650" y="107925"/>
            <a:ext cx="7886700" cy="994172"/>
          </a:xfrm>
        </p:spPr>
        <p:txBody>
          <a:bodyPr/>
          <a:lstStyle/>
          <a:p>
            <a:r>
              <a:rPr lang="en-US">
                <a:latin typeface="Calibri"/>
                <a:ea typeface="Calibri"/>
                <a:cs typeface="Calibri"/>
              </a:rPr>
              <a:t>Verbal De-escalation</a:t>
            </a:r>
          </a:p>
        </p:txBody>
      </p:sp>
      <p:sp>
        <p:nvSpPr>
          <p:cNvPr id="3" name="Content Placeholder 2">
            <a:extLst>
              <a:ext uri="{FF2B5EF4-FFF2-40B4-BE49-F238E27FC236}">
                <a16:creationId xmlns:a16="http://schemas.microsoft.com/office/drawing/2014/main" id="{28F50E7F-9CE0-7870-D998-BCA6756D70D4}"/>
              </a:ext>
            </a:extLst>
          </p:cNvPr>
          <p:cNvSpPr>
            <a:spLocks noGrp="1"/>
          </p:cNvSpPr>
          <p:nvPr>
            <p:ph idx="1"/>
          </p:nvPr>
        </p:nvSpPr>
        <p:spPr>
          <a:xfrm>
            <a:off x="455278" y="1009663"/>
            <a:ext cx="8494923" cy="3330501"/>
          </a:xfrm>
        </p:spPr>
        <p:txBody>
          <a:bodyPr vert="horz" lIns="91440" tIns="45720" rIns="91440" bIns="45720" rtlCol="0" anchor="t">
            <a:noAutofit/>
          </a:bodyPr>
          <a:lstStyle/>
          <a:p>
            <a:pPr>
              <a:lnSpc>
                <a:spcPct val="100000"/>
              </a:lnSpc>
              <a:buFont typeface="Arial"/>
              <a:buChar char="•"/>
            </a:pPr>
            <a:r>
              <a:rPr lang="en-US" sz="2200">
                <a:latin typeface="Aptos"/>
                <a:ea typeface="Calibri"/>
                <a:cs typeface="Calibri"/>
              </a:rPr>
              <a:t>Only one person verbally interacts with the patient</a:t>
            </a:r>
            <a:endParaRPr lang="en-US"/>
          </a:p>
          <a:p>
            <a:pPr>
              <a:lnSpc>
                <a:spcPct val="100000"/>
              </a:lnSpc>
              <a:buFont typeface="Arial"/>
              <a:buChar char="•"/>
            </a:pPr>
            <a:r>
              <a:rPr lang="en-US" sz="2200">
                <a:latin typeface="Aptos"/>
                <a:ea typeface="Calibri"/>
                <a:cs typeface="Calibri"/>
              </a:rPr>
              <a:t>Introduce yourself to provide orientation and reassurance</a:t>
            </a:r>
          </a:p>
          <a:p>
            <a:pPr>
              <a:lnSpc>
                <a:spcPct val="100000"/>
              </a:lnSpc>
              <a:buFont typeface="Arial"/>
              <a:buChar char="•"/>
            </a:pPr>
            <a:r>
              <a:rPr lang="en-US" sz="2200">
                <a:latin typeface="Aptos"/>
                <a:ea typeface="Calibri"/>
                <a:cs typeface="Calibri"/>
              </a:rPr>
              <a:t>Keep it simple</a:t>
            </a:r>
          </a:p>
          <a:p>
            <a:pPr>
              <a:lnSpc>
                <a:spcPct val="100000"/>
              </a:lnSpc>
              <a:buFont typeface="Arial"/>
              <a:buChar char="•"/>
            </a:pPr>
            <a:r>
              <a:rPr lang="en-US" sz="2200">
                <a:latin typeface="Aptos"/>
                <a:ea typeface="Calibri"/>
                <a:cs typeface="Calibri"/>
              </a:rPr>
              <a:t>Repetition is essential to successful de-escalation</a:t>
            </a:r>
          </a:p>
          <a:p>
            <a:pPr>
              <a:lnSpc>
                <a:spcPct val="100000"/>
              </a:lnSpc>
              <a:buFont typeface="Arial"/>
              <a:buChar char="•"/>
            </a:pPr>
            <a:r>
              <a:rPr lang="en-US" sz="2200">
                <a:latin typeface="Aptos"/>
                <a:ea typeface="Calibri"/>
                <a:cs typeface="Calibri"/>
              </a:rPr>
              <a:t>Use free information to identify wants and feelings</a:t>
            </a:r>
          </a:p>
          <a:p>
            <a:pPr lvl="1">
              <a:lnSpc>
                <a:spcPct val="100000"/>
              </a:lnSpc>
              <a:buFont typeface="Courier New"/>
              <a:buChar char="o"/>
            </a:pPr>
            <a:r>
              <a:rPr lang="en-US" sz="2200">
                <a:latin typeface="Aptos"/>
                <a:ea typeface="Calibri"/>
                <a:cs typeface="Calibri"/>
              </a:rPr>
              <a:t> "I really need to know what you expected when you came in"</a:t>
            </a:r>
          </a:p>
          <a:p>
            <a:pPr lvl="1">
              <a:lnSpc>
                <a:spcPct val="100000"/>
              </a:lnSpc>
              <a:buFont typeface="Courier New"/>
              <a:buChar char="o"/>
            </a:pPr>
            <a:r>
              <a:rPr lang="en-US" sz="2200">
                <a:latin typeface="Aptos"/>
                <a:ea typeface="Calibri"/>
                <a:cs typeface="Calibri"/>
              </a:rPr>
              <a:t> "Even if I can't provide it, I'd like to know so we can work on it"</a:t>
            </a:r>
          </a:p>
          <a:p>
            <a:pPr>
              <a:lnSpc>
                <a:spcPct val="100000"/>
              </a:lnSpc>
              <a:buFont typeface="Arial"/>
              <a:buChar char="•"/>
            </a:pPr>
            <a:r>
              <a:rPr lang="en-US" sz="2200">
                <a:latin typeface="Aptos"/>
                <a:ea typeface="Calibri"/>
                <a:cs typeface="Calibri"/>
              </a:rPr>
              <a:t>Use active listening/clarifying statements</a:t>
            </a:r>
          </a:p>
          <a:p>
            <a:pPr lvl="1">
              <a:lnSpc>
                <a:spcPct val="100000"/>
              </a:lnSpc>
              <a:buFont typeface="Courier New"/>
              <a:buChar char="o"/>
            </a:pPr>
            <a:r>
              <a:rPr lang="en-US" sz="2200">
                <a:latin typeface="Aptos"/>
                <a:ea typeface="Calibri"/>
                <a:cs typeface="Calibri"/>
              </a:rPr>
              <a:t> "Tell me if I have this right..."</a:t>
            </a:r>
            <a:endParaRPr lang="en-US" sz="2200">
              <a:latin typeface="Aptos"/>
            </a:endParaRPr>
          </a:p>
          <a:p>
            <a:pPr lvl="1">
              <a:lnSpc>
                <a:spcPct val="90000"/>
              </a:lnSpc>
              <a:buFont typeface="Courier New" panose="020B0604020202020204" pitchFamily="34" charset="0"/>
              <a:buChar char="o"/>
            </a:pPr>
            <a:endParaRPr lang="en-US" sz="2200">
              <a:latin typeface="Aptos"/>
              <a:ea typeface="Calibri"/>
              <a:cs typeface="Calibri"/>
            </a:endParaRPr>
          </a:p>
          <a:p>
            <a:pPr>
              <a:spcBef>
                <a:spcPts val="1000"/>
              </a:spcBef>
            </a:pPr>
            <a:endParaRPr lang="en-US" sz="2400">
              <a:latin typeface="Aptos"/>
              <a:ea typeface="Calibri"/>
              <a:cs typeface="Calibri"/>
            </a:endParaRPr>
          </a:p>
          <a:p>
            <a:pPr>
              <a:spcBef>
                <a:spcPts val="1000"/>
              </a:spcBef>
            </a:pPr>
            <a:endParaRPr lang="en-US" sz="2400">
              <a:latin typeface="Aptos"/>
              <a:ea typeface="Calibri"/>
              <a:cs typeface="Calibri"/>
            </a:endParaRPr>
          </a:p>
          <a:p>
            <a:pPr>
              <a:lnSpc>
                <a:spcPct val="90000"/>
              </a:lnSpc>
            </a:pPr>
            <a:endParaRPr lang="en-US">
              <a:latin typeface="Calibri" panose="020F0502020204030204"/>
              <a:ea typeface="Calibri"/>
              <a:cs typeface="Calibri"/>
            </a:endParaRPr>
          </a:p>
        </p:txBody>
      </p:sp>
      <p:sp>
        <p:nvSpPr>
          <p:cNvPr id="4" name="Slide Number Placeholder 3">
            <a:extLst>
              <a:ext uri="{FF2B5EF4-FFF2-40B4-BE49-F238E27FC236}">
                <a16:creationId xmlns:a16="http://schemas.microsoft.com/office/drawing/2014/main" id="{0DF2EEC8-4C38-49B1-D12E-F6E6930BC474}"/>
              </a:ext>
            </a:extLst>
          </p:cNvPr>
          <p:cNvSpPr>
            <a:spLocks noGrp="1"/>
          </p:cNvSpPr>
          <p:nvPr>
            <p:ph type="sldNum" sz="quarter" idx="12"/>
          </p:nvPr>
        </p:nvSpPr>
        <p:spPr/>
        <p:txBody>
          <a:bodyPr/>
          <a:lstStyle/>
          <a:p>
            <a:fld id="{6A204A29-7480-48B7-B217-6F3E1AEA88E2}" type="slidenum">
              <a:rPr lang="en-US">
                <a:solidFill>
                  <a:prstClr val="black">
                    <a:tint val="75000"/>
                  </a:prstClr>
                </a:solidFill>
              </a:rPr>
              <a:pPr/>
              <a:t>12</a:t>
            </a:fld>
            <a:endParaRPr lang="en-US">
              <a:solidFill>
                <a:prstClr val="black">
                  <a:tint val="75000"/>
                </a:prstClr>
              </a:solidFill>
            </a:endParaRPr>
          </a:p>
        </p:txBody>
      </p:sp>
    </p:spTree>
    <p:extLst>
      <p:ext uri="{BB962C8B-B14F-4D97-AF65-F5344CB8AC3E}">
        <p14:creationId xmlns:p14="http://schemas.microsoft.com/office/powerpoint/2010/main" val="1576217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86C1EA-AB91-D844-A296-D446C8CF58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4A1B98-D533-17EB-465C-DAA6B7A2ED44}"/>
              </a:ext>
            </a:extLst>
          </p:cNvPr>
          <p:cNvSpPr>
            <a:spLocks noGrp="1"/>
          </p:cNvSpPr>
          <p:nvPr>
            <p:ph type="title"/>
          </p:nvPr>
        </p:nvSpPr>
        <p:spPr>
          <a:xfrm>
            <a:off x="628650" y="107925"/>
            <a:ext cx="7886700" cy="994172"/>
          </a:xfrm>
        </p:spPr>
        <p:txBody>
          <a:bodyPr/>
          <a:lstStyle/>
          <a:p>
            <a:r>
              <a:rPr lang="en-US">
                <a:latin typeface="Calibri"/>
                <a:ea typeface="Calibri"/>
                <a:cs typeface="Calibri"/>
              </a:rPr>
              <a:t>Negotiate Shared Understanding</a:t>
            </a:r>
          </a:p>
        </p:txBody>
      </p:sp>
      <p:sp>
        <p:nvSpPr>
          <p:cNvPr id="3" name="Content Placeholder 2">
            <a:extLst>
              <a:ext uri="{FF2B5EF4-FFF2-40B4-BE49-F238E27FC236}">
                <a16:creationId xmlns:a16="http://schemas.microsoft.com/office/drawing/2014/main" id="{BA7311F8-5576-DA4F-A142-E2EDDC96B76C}"/>
              </a:ext>
            </a:extLst>
          </p:cNvPr>
          <p:cNvSpPr>
            <a:spLocks noGrp="1"/>
          </p:cNvSpPr>
          <p:nvPr>
            <p:ph idx="1"/>
          </p:nvPr>
        </p:nvSpPr>
        <p:spPr>
          <a:xfrm>
            <a:off x="446061" y="977401"/>
            <a:ext cx="8494923" cy="3330501"/>
          </a:xfrm>
        </p:spPr>
        <p:txBody>
          <a:bodyPr vert="horz" lIns="91440" tIns="45720" rIns="91440" bIns="45720" rtlCol="0" anchor="t">
            <a:noAutofit/>
          </a:bodyPr>
          <a:lstStyle/>
          <a:p>
            <a:pPr>
              <a:lnSpc>
                <a:spcPct val="100000"/>
              </a:lnSpc>
              <a:buFont typeface="Arial"/>
              <a:buChar char="•"/>
            </a:pPr>
            <a:r>
              <a:rPr lang="en-US" sz="2200" dirty="0">
                <a:latin typeface="Calibri"/>
                <a:ea typeface="Calibri"/>
                <a:cs typeface="Calibri"/>
              </a:rPr>
              <a:t>Three ways to agree</a:t>
            </a:r>
            <a:endParaRPr lang="en-US" dirty="0">
              <a:latin typeface="Calibri"/>
            </a:endParaRPr>
          </a:p>
          <a:p>
            <a:pPr lvl="1">
              <a:lnSpc>
                <a:spcPct val="100000"/>
              </a:lnSpc>
              <a:buFont typeface="Courier New"/>
              <a:buChar char="o"/>
            </a:pPr>
            <a:r>
              <a:rPr lang="en-US" sz="2200" dirty="0">
                <a:latin typeface="Calibri"/>
                <a:ea typeface="Calibri"/>
                <a:cs typeface="Calibri"/>
              </a:rPr>
              <a:t> Agree with the truth: "You're right, X is a serious concern"</a:t>
            </a:r>
          </a:p>
          <a:p>
            <a:pPr lvl="1">
              <a:lnSpc>
                <a:spcPct val="100000"/>
              </a:lnSpc>
              <a:buFont typeface="Courier New"/>
              <a:buChar char="o"/>
            </a:pPr>
            <a:r>
              <a:rPr lang="en-US" sz="2200" dirty="0">
                <a:latin typeface="Calibri"/>
                <a:ea typeface="Calibri"/>
                <a:cs typeface="Calibri"/>
              </a:rPr>
              <a:t> Agree with the principle: "Everyone deserves to be treated with respect"</a:t>
            </a:r>
          </a:p>
          <a:p>
            <a:pPr lvl="1">
              <a:lnSpc>
                <a:spcPct val="100000"/>
              </a:lnSpc>
              <a:buFont typeface="Courier New"/>
              <a:buChar char="o"/>
            </a:pPr>
            <a:r>
              <a:rPr lang="en-US" sz="2200" dirty="0">
                <a:latin typeface="Calibri"/>
                <a:ea typeface="Calibri"/>
                <a:cs typeface="Calibri"/>
              </a:rPr>
              <a:t> Agree with the odds: "Other people probably feel that way too"</a:t>
            </a:r>
          </a:p>
          <a:p>
            <a:pPr>
              <a:lnSpc>
                <a:spcPct val="100000"/>
              </a:lnSpc>
              <a:buFont typeface="Arial"/>
              <a:buChar char="•"/>
            </a:pPr>
            <a:r>
              <a:rPr lang="en-US" sz="2200" dirty="0">
                <a:latin typeface="Calibri"/>
                <a:ea typeface="Calibri"/>
                <a:cs typeface="Calibri"/>
              </a:rPr>
              <a:t>If there is no way to honestly agree, agree to disagree</a:t>
            </a:r>
          </a:p>
          <a:p>
            <a:pPr>
              <a:lnSpc>
                <a:spcPct val="100000"/>
              </a:lnSpc>
              <a:buFont typeface="Arial"/>
              <a:buChar char="•"/>
            </a:pPr>
            <a:r>
              <a:rPr lang="en-US" sz="2200" dirty="0">
                <a:latin typeface="Calibri"/>
                <a:ea typeface="Calibri"/>
                <a:cs typeface="Calibri"/>
              </a:rPr>
              <a:t>Offer a choice</a:t>
            </a:r>
          </a:p>
          <a:p>
            <a:pPr>
              <a:lnSpc>
                <a:spcPct val="100000"/>
              </a:lnSpc>
              <a:buFont typeface="Arial"/>
              <a:buChar char="•"/>
            </a:pPr>
            <a:r>
              <a:rPr lang="en-US" sz="2200" dirty="0">
                <a:latin typeface="Calibri"/>
                <a:ea typeface="Calibri"/>
                <a:cs typeface="Calibri"/>
              </a:rPr>
              <a:t>Broach the subject of solutions possible within clinic's framework</a:t>
            </a:r>
          </a:p>
          <a:p>
            <a:pPr>
              <a:lnSpc>
                <a:spcPct val="100000"/>
              </a:lnSpc>
              <a:buFont typeface="Arial"/>
              <a:buChar char="•"/>
            </a:pPr>
            <a:r>
              <a:rPr lang="en-US" sz="2200" dirty="0">
                <a:latin typeface="Calibri"/>
                <a:ea typeface="Calibri"/>
                <a:cs typeface="Calibri"/>
              </a:rPr>
              <a:t>Be optimistic and provide hope</a:t>
            </a:r>
          </a:p>
          <a:p>
            <a:pPr lvl="1">
              <a:lnSpc>
                <a:spcPct val="90000"/>
              </a:lnSpc>
              <a:buFont typeface="Courier New" panose="020B0604020202020204" pitchFamily="34" charset="0"/>
              <a:buChar char="o"/>
            </a:pPr>
            <a:endParaRPr lang="en-US" sz="2200">
              <a:latin typeface="Calibri"/>
              <a:ea typeface="Calibri"/>
              <a:cs typeface="Calibri"/>
            </a:endParaRPr>
          </a:p>
          <a:p>
            <a:pPr>
              <a:spcBef>
                <a:spcPts val="1000"/>
              </a:spcBef>
            </a:pPr>
            <a:endParaRPr lang="en-US" sz="2400">
              <a:latin typeface="Calibri"/>
              <a:ea typeface="Calibri"/>
              <a:cs typeface="Calibri"/>
            </a:endParaRPr>
          </a:p>
          <a:p>
            <a:pPr>
              <a:spcBef>
                <a:spcPts val="1000"/>
              </a:spcBef>
            </a:pPr>
            <a:endParaRPr lang="en-US" sz="2400">
              <a:latin typeface="Calibri"/>
              <a:ea typeface="Calibri"/>
              <a:cs typeface="Calibri"/>
            </a:endParaRPr>
          </a:p>
          <a:p>
            <a:pPr>
              <a:lnSpc>
                <a:spcPct val="90000"/>
              </a:lnSpc>
            </a:pPr>
            <a:endParaRPr lang="en-US">
              <a:latin typeface="Calibri" panose="020F0502020204030204"/>
              <a:ea typeface="Calibri"/>
              <a:cs typeface="Calibri"/>
            </a:endParaRPr>
          </a:p>
        </p:txBody>
      </p:sp>
      <p:sp>
        <p:nvSpPr>
          <p:cNvPr id="4" name="Slide Number Placeholder 3">
            <a:extLst>
              <a:ext uri="{FF2B5EF4-FFF2-40B4-BE49-F238E27FC236}">
                <a16:creationId xmlns:a16="http://schemas.microsoft.com/office/drawing/2014/main" id="{E2BC1D5B-4DE4-623B-3FA3-4A02BFBCCB08}"/>
              </a:ext>
            </a:extLst>
          </p:cNvPr>
          <p:cNvSpPr>
            <a:spLocks noGrp="1"/>
          </p:cNvSpPr>
          <p:nvPr>
            <p:ph type="sldNum" sz="quarter" idx="12"/>
          </p:nvPr>
        </p:nvSpPr>
        <p:spPr/>
        <p:txBody>
          <a:bodyPr/>
          <a:lstStyle/>
          <a:p>
            <a:fld id="{6A204A29-7480-48B7-B217-6F3E1AEA88E2}" type="slidenum">
              <a:rPr lang="en-US">
                <a:solidFill>
                  <a:prstClr val="black">
                    <a:tint val="75000"/>
                  </a:prstClr>
                </a:solidFill>
              </a:rPr>
              <a:pPr/>
              <a:t>13</a:t>
            </a:fld>
            <a:endParaRPr lang="en-US">
              <a:solidFill>
                <a:prstClr val="black">
                  <a:tint val="75000"/>
                </a:prstClr>
              </a:solidFill>
            </a:endParaRPr>
          </a:p>
        </p:txBody>
      </p:sp>
    </p:spTree>
    <p:extLst>
      <p:ext uri="{BB962C8B-B14F-4D97-AF65-F5344CB8AC3E}">
        <p14:creationId xmlns:p14="http://schemas.microsoft.com/office/powerpoint/2010/main" val="25507452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49583-9AE9-F27E-BA41-788E05B85B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6DA2C1-5E47-8DBD-741B-D8087CCA0251}"/>
              </a:ext>
            </a:extLst>
          </p:cNvPr>
          <p:cNvSpPr>
            <a:spLocks noGrp="1"/>
          </p:cNvSpPr>
          <p:nvPr>
            <p:ph type="title"/>
          </p:nvPr>
        </p:nvSpPr>
        <p:spPr>
          <a:xfrm>
            <a:off x="628650" y="107925"/>
            <a:ext cx="7886700" cy="994172"/>
          </a:xfrm>
        </p:spPr>
        <p:txBody>
          <a:bodyPr/>
          <a:lstStyle/>
          <a:p>
            <a:r>
              <a:rPr lang="en-US">
                <a:latin typeface="Calibri"/>
                <a:ea typeface="Calibri"/>
                <a:cs typeface="Calibri"/>
              </a:rPr>
              <a:t>Therapeutic Limits, Coping</a:t>
            </a:r>
          </a:p>
        </p:txBody>
      </p:sp>
      <p:sp>
        <p:nvSpPr>
          <p:cNvPr id="3" name="Content Placeholder 2">
            <a:extLst>
              <a:ext uri="{FF2B5EF4-FFF2-40B4-BE49-F238E27FC236}">
                <a16:creationId xmlns:a16="http://schemas.microsoft.com/office/drawing/2014/main" id="{76007732-D198-9E6F-6CE7-6DD5FCBC66DD}"/>
              </a:ext>
            </a:extLst>
          </p:cNvPr>
          <p:cNvSpPr>
            <a:spLocks noGrp="1"/>
          </p:cNvSpPr>
          <p:nvPr>
            <p:ph idx="1"/>
          </p:nvPr>
        </p:nvSpPr>
        <p:spPr>
          <a:xfrm>
            <a:off x="446061" y="977401"/>
            <a:ext cx="8494923" cy="3330501"/>
          </a:xfrm>
        </p:spPr>
        <p:txBody>
          <a:bodyPr vert="horz" lIns="91440" tIns="45720" rIns="91440" bIns="45720" rtlCol="0" anchor="t">
            <a:noAutofit/>
          </a:bodyPr>
          <a:lstStyle/>
          <a:p>
            <a:pPr marL="213995" indent="-213995">
              <a:lnSpc>
                <a:spcPct val="120000"/>
              </a:lnSpc>
              <a:spcBef>
                <a:spcPts val="0"/>
              </a:spcBef>
              <a:buFont typeface="Arial"/>
              <a:buChar char="•"/>
            </a:pPr>
            <a:r>
              <a:rPr lang="en-US" sz="2200">
                <a:latin typeface="Calibri"/>
                <a:ea typeface="Calibri"/>
                <a:cs typeface="Calibri"/>
              </a:rPr>
              <a:t>Establish basic working conditions</a:t>
            </a:r>
          </a:p>
          <a:p>
            <a:pPr marL="213995" indent="-213995">
              <a:lnSpc>
                <a:spcPct val="120000"/>
              </a:lnSpc>
              <a:spcBef>
                <a:spcPts val="0"/>
              </a:spcBef>
              <a:buFont typeface="Arial"/>
              <a:buChar char="•"/>
            </a:pPr>
            <a:r>
              <a:rPr lang="en-US" sz="2200">
                <a:latin typeface="Calibri"/>
                <a:ea typeface="Calibri"/>
                <a:cs typeface="Calibri"/>
              </a:rPr>
              <a:t>Limit setting must be reasonable and done in a respectful way</a:t>
            </a:r>
          </a:p>
          <a:p>
            <a:pPr marL="213995" indent="-213995">
              <a:lnSpc>
                <a:spcPct val="120000"/>
              </a:lnSpc>
              <a:spcBef>
                <a:spcPts val="0"/>
              </a:spcBef>
              <a:buFont typeface="Arial"/>
              <a:buChar char="•"/>
            </a:pPr>
            <a:r>
              <a:rPr lang="en-US" sz="2200">
                <a:latin typeface="Calibri"/>
                <a:ea typeface="Calibri"/>
                <a:cs typeface="Calibri"/>
              </a:rPr>
              <a:t>Coach the patient in how to stay in control</a:t>
            </a:r>
          </a:p>
          <a:p>
            <a:pPr marL="213995" indent="-213995">
              <a:lnSpc>
                <a:spcPct val="120000"/>
              </a:lnSpc>
              <a:spcBef>
                <a:spcPts val="0"/>
              </a:spcBef>
              <a:buFont typeface="Arial"/>
              <a:buChar char="•"/>
            </a:pPr>
            <a:r>
              <a:rPr lang="en-US" sz="2200">
                <a:latin typeface="Calibri"/>
                <a:ea typeface="Calibri"/>
                <a:cs typeface="Calibri"/>
              </a:rPr>
              <a:t>If de-escalation unsuccessful, use security resources</a:t>
            </a:r>
          </a:p>
          <a:p>
            <a:pPr lvl="1">
              <a:lnSpc>
                <a:spcPct val="120000"/>
              </a:lnSpc>
              <a:spcBef>
                <a:spcPts val="0"/>
              </a:spcBef>
              <a:buFont typeface="Courier New"/>
              <a:buChar char="o"/>
            </a:pPr>
            <a:r>
              <a:rPr lang="en-US" sz="2200" err="1">
                <a:latin typeface="Calibri"/>
                <a:ea typeface="Calibri"/>
                <a:cs typeface="Calibri"/>
              </a:rPr>
              <a:t>Strongline</a:t>
            </a:r>
            <a:r>
              <a:rPr lang="en-US" sz="2200">
                <a:latin typeface="Calibri"/>
                <a:ea typeface="Calibri"/>
                <a:cs typeface="Calibri"/>
              </a:rPr>
              <a:t> Alerts for co-worker response &amp; security/police response</a:t>
            </a:r>
          </a:p>
          <a:p>
            <a:pPr marL="213995" indent="-213995">
              <a:lnSpc>
                <a:spcPct val="120000"/>
              </a:lnSpc>
              <a:spcBef>
                <a:spcPts val="0"/>
              </a:spcBef>
              <a:buFont typeface="Arial"/>
              <a:buChar char="•"/>
            </a:pPr>
            <a:r>
              <a:rPr lang="en-US" sz="2200">
                <a:latin typeface="Calibri"/>
                <a:ea typeface="Calibri"/>
                <a:cs typeface="Calibri"/>
              </a:rPr>
              <a:t>Acknowledge shared humanity</a:t>
            </a:r>
          </a:p>
          <a:p>
            <a:pPr marL="213995" indent="-213995">
              <a:lnSpc>
                <a:spcPct val="120000"/>
              </a:lnSpc>
              <a:spcBef>
                <a:spcPts val="0"/>
              </a:spcBef>
              <a:buFont typeface="Arial"/>
              <a:buChar char="•"/>
            </a:pPr>
            <a:r>
              <a:rPr lang="en-US" sz="2200">
                <a:latin typeface="Calibri"/>
                <a:ea typeface="Calibri"/>
                <a:cs typeface="Calibri"/>
              </a:rPr>
              <a:t>Allow yourself to view aggression as suffering</a:t>
            </a:r>
          </a:p>
          <a:p>
            <a:pPr marL="213995" indent="-213995">
              <a:lnSpc>
                <a:spcPct val="120000"/>
              </a:lnSpc>
              <a:spcBef>
                <a:spcPts val="0"/>
              </a:spcBef>
              <a:buFont typeface="Arial"/>
              <a:buChar char="•"/>
            </a:pPr>
            <a:r>
              <a:rPr lang="en-US" sz="2200">
                <a:latin typeface="Calibri"/>
                <a:ea typeface="Calibri"/>
                <a:cs typeface="Calibri"/>
              </a:rPr>
              <a:t>Peer support</a:t>
            </a:r>
          </a:p>
        </p:txBody>
      </p:sp>
      <p:sp>
        <p:nvSpPr>
          <p:cNvPr id="4" name="Slide Number Placeholder 3">
            <a:extLst>
              <a:ext uri="{FF2B5EF4-FFF2-40B4-BE49-F238E27FC236}">
                <a16:creationId xmlns:a16="http://schemas.microsoft.com/office/drawing/2014/main" id="{A2B96BF8-DA19-4D67-2F48-B88977AB3D77}"/>
              </a:ext>
            </a:extLst>
          </p:cNvPr>
          <p:cNvSpPr>
            <a:spLocks noGrp="1"/>
          </p:cNvSpPr>
          <p:nvPr>
            <p:ph type="sldNum" sz="quarter" idx="12"/>
          </p:nvPr>
        </p:nvSpPr>
        <p:spPr/>
        <p:txBody>
          <a:bodyPr/>
          <a:lstStyle/>
          <a:p>
            <a:fld id="{6A204A29-7480-48B7-B217-6F3E1AEA88E2}" type="slidenum">
              <a:rPr lang="en-US">
                <a:solidFill>
                  <a:prstClr val="black">
                    <a:tint val="75000"/>
                  </a:prstClr>
                </a:solidFill>
              </a:rPr>
              <a:pPr/>
              <a:t>14</a:t>
            </a:fld>
            <a:endParaRPr lang="en-US">
              <a:solidFill>
                <a:prstClr val="black">
                  <a:tint val="75000"/>
                </a:prstClr>
              </a:solidFill>
            </a:endParaRPr>
          </a:p>
        </p:txBody>
      </p:sp>
    </p:spTree>
    <p:extLst>
      <p:ext uri="{BB962C8B-B14F-4D97-AF65-F5344CB8AC3E}">
        <p14:creationId xmlns:p14="http://schemas.microsoft.com/office/powerpoint/2010/main" val="5376223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2241A-7964-CA42-DE2B-2858D9D9AC0F}"/>
              </a:ext>
            </a:extLst>
          </p:cNvPr>
          <p:cNvSpPr>
            <a:spLocks noGrp="1"/>
          </p:cNvSpPr>
          <p:nvPr>
            <p:ph type="title"/>
          </p:nvPr>
        </p:nvSpPr>
        <p:spPr>
          <a:xfrm>
            <a:off x="742028" y="101395"/>
            <a:ext cx="7886700" cy="693683"/>
          </a:xfrm>
        </p:spPr>
        <p:txBody>
          <a:bodyPr/>
          <a:lstStyle/>
          <a:p>
            <a:r>
              <a:rPr lang="en-US" dirty="0">
                <a:latin typeface="Calibri"/>
                <a:ea typeface="Calibri"/>
                <a:cs typeface="Calibri"/>
              </a:rPr>
              <a:t>Key Takeaways</a:t>
            </a:r>
          </a:p>
        </p:txBody>
      </p:sp>
      <p:sp>
        <p:nvSpPr>
          <p:cNvPr id="3" name="Content Placeholder 2">
            <a:extLst>
              <a:ext uri="{FF2B5EF4-FFF2-40B4-BE49-F238E27FC236}">
                <a16:creationId xmlns:a16="http://schemas.microsoft.com/office/drawing/2014/main" id="{9D59E303-5948-8608-2FA3-FBDADB9F2839}"/>
              </a:ext>
            </a:extLst>
          </p:cNvPr>
          <p:cNvSpPr>
            <a:spLocks noGrp="1"/>
          </p:cNvSpPr>
          <p:nvPr>
            <p:ph idx="1"/>
          </p:nvPr>
        </p:nvSpPr>
        <p:spPr>
          <a:xfrm>
            <a:off x="335980" y="1207633"/>
            <a:ext cx="8701548" cy="4276868"/>
          </a:xfrm>
        </p:spPr>
        <p:txBody>
          <a:bodyPr vert="horz" lIns="91440" tIns="45720" rIns="91440" bIns="45720" rtlCol="0" anchor="t">
            <a:noAutofit/>
          </a:bodyPr>
          <a:lstStyle/>
          <a:p>
            <a:r>
              <a:rPr lang="en-US" dirty="0"/>
              <a:t>This meeting was called to action at 10:30AM</a:t>
            </a:r>
          </a:p>
          <a:p>
            <a:r>
              <a:rPr lang="en-US" dirty="0"/>
              <a:t>· Attendance (Excluding NJHCC Staff): 43</a:t>
            </a:r>
          </a:p>
          <a:p>
            <a:r>
              <a:rPr lang="en-US" dirty="0"/>
              <a:t>· Welcome</a:t>
            </a:r>
          </a:p>
          <a:p>
            <a:r>
              <a:rPr lang="en-US" dirty="0"/>
              <a:t>o Jasmine Glover, Emergency Management Coordinator, opened the meeting with a general introduction.</a:t>
            </a:r>
          </a:p>
          <a:p>
            <a:r>
              <a:rPr lang="en-US" dirty="0"/>
              <a:t>· Presentation: Puneet K.C. Sahota, MD, PhD Division Head, Consultation-Liaison &amp; Emergency Psychiatry &amp; Medical Director, Therapeutic Violence Mitigation &amp; Team Safety at Cooper University</a:t>
            </a:r>
          </a:p>
          <a:p>
            <a:r>
              <a:rPr lang="en-US" dirty="0"/>
              <a:t>o Puneet Sahota, presented on Cooper University Healthcare’s Therapeutic Violence Mitigation and Team Safety Initiative</a:t>
            </a:r>
          </a:p>
          <a:p>
            <a:r>
              <a:rPr lang="en-US" dirty="0"/>
              <a:t>o Highlights and early data</a:t>
            </a:r>
          </a:p>
          <a:p>
            <a:r>
              <a:rPr lang="en-US" dirty="0"/>
              <a:t>o Therapeutic Violence Mitigation Aims</a:t>
            </a:r>
          </a:p>
          <a:p>
            <a:r>
              <a:rPr lang="en-US" dirty="0"/>
              <a:t>§ Develop and implement strategies for managing difficult patient situations</a:t>
            </a:r>
          </a:p>
          <a:p>
            <a:r>
              <a:rPr lang="en-US" dirty="0"/>
              <a:t>§ “Just Do It” pilot group of 4 patients &gt;90% reduction in violent events</a:t>
            </a:r>
          </a:p>
          <a:p>
            <a:r>
              <a:rPr lang="en-US" dirty="0"/>
              <a:t>· From group of 10 most violent patients in the hospital</a:t>
            </a:r>
          </a:p>
          <a:p>
            <a:r>
              <a:rPr lang="en-US" dirty="0"/>
              <a:t>· 67 total violent reports prior to initiative</a:t>
            </a:r>
          </a:p>
          <a:p>
            <a:r>
              <a:rPr lang="en-US" dirty="0"/>
              <a:t>· 2 events after 6 months of workflow with selected 4 patients</a:t>
            </a:r>
          </a:p>
          <a:p>
            <a:r>
              <a:rPr lang="en-US" dirty="0"/>
              <a:t>§ Key Components:</a:t>
            </a:r>
          </a:p>
          <a:p>
            <a:r>
              <a:rPr lang="en-US" dirty="0"/>
              <a:t>· Consistency in physician/provider approach</a:t>
            </a:r>
          </a:p>
          <a:p>
            <a:r>
              <a:rPr lang="en-US" dirty="0"/>
              <a:t>· Preventative anticipatory measures</a:t>
            </a:r>
          </a:p>
          <a:p>
            <a:r>
              <a:rPr lang="en-US" dirty="0"/>
              <a:t>· Acute management strategies</a:t>
            </a:r>
          </a:p>
          <a:p>
            <a:r>
              <a:rPr lang="en-US" dirty="0"/>
              <a:t>· Responsive mitigation of care-interfering behaviors</a:t>
            </a:r>
          </a:p>
          <a:p>
            <a:r>
              <a:rPr lang="en-US" dirty="0"/>
              <a:t>· Post-acute debriefs separately with the care team and the patient</a:t>
            </a:r>
          </a:p>
          <a:p>
            <a:r>
              <a:rPr lang="en-US" dirty="0"/>
              <a:t>Workplace Violence Committee Meeting Date: 01.06.2026 Venue: Virtual (Microsoft Teams)</a:t>
            </a:r>
          </a:p>
          <a:p>
            <a:r>
              <a:rPr lang="en-US" dirty="0"/>
              <a:t>· Follow-up review and study of acute events</a:t>
            </a:r>
          </a:p>
          <a:p>
            <a:r>
              <a:rPr lang="en-US" dirty="0"/>
              <a:t>§ Clinical workflows utilize resources and tools</a:t>
            </a:r>
          </a:p>
          <a:p>
            <a:r>
              <a:rPr lang="en-US" dirty="0"/>
              <a:t>o Early pilot results and data</a:t>
            </a:r>
          </a:p>
          <a:p>
            <a:r>
              <a:rPr lang="en-US" dirty="0"/>
              <a:t>o Patients felt that through workflows feel more cared for</a:t>
            </a:r>
          </a:p>
          <a:p>
            <a:r>
              <a:rPr lang="en-US" dirty="0"/>
              <a:t>o Helping patients feel more heard and try to mitigate frustrations early on</a:t>
            </a:r>
          </a:p>
          <a:p>
            <a:r>
              <a:rPr lang="en-US" dirty="0"/>
              <a:t>o Clinical Workflow</a:t>
            </a:r>
          </a:p>
          <a:p>
            <a:r>
              <a:rPr lang="en-US" dirty="0"/>
              <a:t>§ Automated </a:t>
            </a:r>
            <a:r>
              <a:rPr lang="en-US" dirty="0" err="1"/>
              <a:t>TigerConnect</a:t>
            </a:r>
            <a:r>
              <a:rPr lang="en-US" dirty="0"/>
              <a:t> alert upon arrival</a:t>
            </a:r>
          </a:p>
          <a:p>
            <a:r>
              <a:rPr lang="en-US" dirty="0"/>
              <a:t>§ TVM workgroup check in with care team and provider</a:t>
            </a:r>
          </a:p>
          <a:p>
            <a:r>
              <a:rPr lang="en-US" dirty="0"/>
              <a:t>§ Direct clinical care</a:t>
            </a:r>
          </a:p>
          <a:p>
            <a:r>
              <a:rPr lang="en-US" dirty="0"/>
              <a:t>§ Periodic check-ins during admission with care team, provider and patient</a:t>
            </a:r>
          </a:p>
          <a:p>
            <a:r>
              <a:rPr lang="en-US" dirty="0"/>
              <a:t>o Flags in Patient Electronic Medical Record</a:t>
            </a:r>
          </a:p>
          <a:p>
            <a:r>
              <a:rPr lang="en-US" dirty="0"/>
              <a:t>o Behavioral Care Plans-under care coordination note if applicable</a:t>
            </a:r>
          </a:p>
          <a:p>
            <a:r>
              <a:rPr lang="en-US" dirty="0"/>
              <a:t>§ Every care plan includes scripting for when speaking to patient</a:t>
            </a:r>
          </a:p>
          <a:p>
            <a:r>
              <a:rPr lang="en-US" dirty="0"/>
              <a:t>o Patient Agreements</a:t>
            </a:r>
          </a:p>
          <a:p>
            <a:r>
              <a:rPr lang="en-US" dirty="0"/>
              <a:t>§ Used to give patient limits around appropriate behavior</a:t>
            </a:r>
          </a:p>
          <a:p>
            <a:r>
              <a:rPr lang="en-US" dirty="0"/>
              <a:t>§ Useful when patients have control over their behavioral</a:t>
            </a:r>
          </a:p>
          <a:p>
            <a:r>
              <a:rPr lang="en-US" dirty="0"/>
              <a:t>§ Difficult to enforce</a:t>
            </a:r>
          </a:p>
          <a:p>
            <a:r>
              <a:rPr lang="en-US" dirty="0"/>
              <a:t>§ Now including enforceable actions such as securing the room, observer at all times, phone securing</a:t>
            </a:r>
          </a:p>
          <a:p>
            <a:r>
              <a:rPr lang="en-US" dirty="0"/>
              <a:t>§ Before TVM: used reactively post violent event</a:t>
            </a:r>
          </a:p>
          <a:p>
            <a:r>
              <a:rPr lang="en-US" dirty="0"/>
              <a:t>§ Now seeing more therapeutic care plans and less patient contracts</a:t>
            </a:r>
          </a:p>
          <a:p>
            <a:r>
              <a:rPr lang="en-US" dirty="0"/>
              <a:t>o 2nd Analyzed Group: Decrease in violent events overall</a:t>
            </a:r>
          </a:p>
          <a:p>
            <a:r>
              <a:rPr lang="en-US" dirty="0"/>
              <a:t>§ 22 patients who received care plan between May-August 2024</a:t>
            </a:r>
          </a:p>
          <a:p>
            <a:r>
              <a:rPr lang="en-US" dirty="0"/>
              <a:t>§ After 1 year period analyzed in September</a:t>
            </a:r>
          </a:p>
          <a:p>
            <a:r>
              <a:rPr lang="en-US" dirty="0"/>
              <a:t>§ 1 year prior 40 events</a:t>
            </a:r>
          </a:p>
          <a:p>
            <a:r>
              <a:rPr lang="en-US" dirty="0"/>
              <a:t>§ 1 year after 11 events</a:t>
            </a:r>
          </a:p>
          <a:p>
            <a:r>
              <a:rPr lang="en-US" dirty="0"/>
              <a:t>o 2026 Activities</a:t>
            </a:r>
          </a:p>
          <a:p>
            <a:r>
              <a:rPr lang="en-US" dirty="0"/>
              <a:t>§ Ambulatory workflow refinement</a:t>
            </a:r>
          </a:p>
          <a:p>
            <a:r>
              <a:rPr lang="en-US" dirty="0"/>
              <a:t>§ Non-volitional violence prevention workflow for inpatients</a:t>
            </a:r>
          </a:p>
          <a:p>
            <a:r>
              <a:rPr lang="en-US" dirty="0"/>
              <a:t>§ Cooper Cape workflow development</a:t>
            </a:r>
          </a:p>
          <a:p>
            <a:r>
              <a:rPr lang="en-US" dirty="0"/>
              <a:t>§ Medical guidance in care plans</a:t>
            </a:r>
          </a:p>
          <a:p>
            <a:r>
              <a:rPr lang="en-US" dirty="0"/>
              <a:t>§ In-patient: door signage</a:t>
            </a:r>
          </a:p>
          <a:p>
            <a:r>
              <a:rPr lang="en-US" dirty="0"/>
              <a:t>§ In service/training support</a:t>
            </a:r>
          </a:p>
          <a:p>
            <a:r>
              <a:rPr lang="en-US" dirty="0"/>
              <a:t>· De-escalation training module</a:t>
            </a:r>
          </a:p>
          <a:p>
            <a:r>
              <a:rPr lang="en-US" dirty="0"/>
              <a:t>· Care-based education for Nurse Residency program</a:t>
            </a:r>
          </a:p>
          <a:p>
            <a:r>
              <a:rPr lang="en-US" dirty="0"/>
              <a:t>§ Monitoring Outcome measures</a:t>
            </a:r>
          </a:p>
          <a:p>
            <a:r>
              <a:rPr lang="en-US" dirty="0"/>
              <a:t>§ Disseminating Information</a:t>
            </a:r>
          </a:p>
          <a:p>
            <a:r>
              <a:rPr lang="en-US" dirty="0"/>
              <a:t>o Key Takeaways</a:t>
            </a:r>
          </a:p>
          <a:p>
            <a:r>
              <a:rPr lang="en-US" dirty="0"/>
              <a:t>§ Therapeutic Violence Mitigation improves patient experience and team member safety</a:t>
            </a:r>
          </a:p>
          <a:p>
            <a:r>
              <a:rPr lang="en-US" dirty="0"/>
              <a:t>§ Increases clinical team engagement and morale</a:t>
            </a:r>
          </a:p>
          <a:p>
            <a:r>
              <a:rPr lang="en-US" dirty="0"/>
              <a:t>§ Consistent implementation of care plans and patient agreements is critical</a:t>
            </a:r>
          </a:p>
          <a:p>
            <a:r>
              <a:rPr lang="en-US" dirty="0"/>
              <a:t>§ Physician, psychologist, nurse consultants available for support</a:t>
            </a:r>
          </a:p>
          <a:p>
            <a:r>
              <a:rPr lang="en-US" dirty="0"/>
              <a:t>§ Patient autonomy and workplace safety go together</a:t>
            </a:r>
          </a:p>
          <a:p>
            <a:r>
              <a:rPr lang="en-US" dirty="0"/>
              <a:t>· Questions:</a:t>
            </a:r>
          </a:p>
          <a:p>
            <a:r>
              <a:rPr lang="en-US" dirty="0"/>
              <a:t>o Eric Kane-director of security at Cooper Cape</a:t>
            </a:r>
          </a:p>
          <a:p>
            <a:r>
              <a:rPr lang="en-US" dirty="0"/>
              <a:t>§ Going into New Year: looking to bring more to Cooper Cape and establish a team to handle issues?</a:t>
            </a:r>
          </a:p>
          <a:p>
            <a:r>
              <a:rPr lang="en-US" dirty="0"/>
              <a:t>§ Puneet: Yes, that is the plan and trying to provide telehealth to Cooper Cape and additional resources</a:t>
            </a:r>
          </a:p>
          <a:p>
            <a:r>
              <a:rPr lang="en-US" dirty="0"/>
              <a:t>o How does the plan work when you use an interpreter for individuals who do not speak the same language</a:t>
            </a:r>
          </a:p>
          <a:p>
            <a:r>
              <a:rPr lang="en-US" dirty="0"/>
              <a:t>§ Use interpreter in every interaction is critical but still plan to follow care plan as close as possible</a:t>
            </a:r>
          </a:p>
          <a:p>
            <a:r>
              <a:rPr lang="en-US" dirty="0"/>
              <a:t>o The Des-escalation Training module is that in person or via on-line? If its in person how long is your class?</a:t>
            </a:r>
          </a:p>
          <a:p>
            <a:r>
              <a:rPr lang="en-US" dirty="0"/>
              <a:t>§ Done in person and online</a:t>
            </a:r>
          </a:p>
          <a:p>
            <a:r>
              <a:rPr lang="en-US" dirty="0"/>
              <a:t>§ In-person is 45 minutes</a:t>
            </a:r>
          </a:p>
          <a:p>
            <a:r>
              <a:rPr lang="en-US" dirty="0"/>
              <a:t>o Can you repeat the details about where the article was recently published?</a:t>
            </a:r>
          </a:p>
          <a:p>
            <a:r>
              <a:rPr lang="en-US" dirty="0"/>
              <a:t>§ Article was posted in</a:t>
            </a:r>
          </a:p>
          <a:p>
            <a:pPr marL="0" indent="0">
              <a:lnSpc>
                <a:spcPct val="100000"/>
              </a:lnSpc>
              <a:spcBef>
                <a:spcPts val="1000"/>
              </a:spcBef>
              <a:buNone/>
            </a:pPr>
            <a:endParaRPr lang="en-US" sz="2200" dirty="0">
              <a:latin typeface="Calibri"/>
              <a:ea typeface="Calibri"/>
              <a:cs typeface="Calibri"/>
            </a:endParaRPr>
          </a:p>
        </p:txBody>
      </p:sp>
      <p:sp>
        <p:nvSpPr>
          <p:cNvPr id="4" name="Slide Number Placeholder 3">
            <a:extLst>
              <a:ext uri="{FF2B5EF4-FFF2-40B4-BE49-F238E27FC236}">
                <a16:creationId xmlns:a16="http://schemas.microsoft.com/office/drawing/2014/main" id="{7FB1D209-5DF3-7BF7-5755-E694C247045B}"/>
              </a:ext>
            </a:extLst>
          </p:cNvPr>
          <p:cNvSpPr>
            <a:spLocks noGrp="1"/>
          </p:cNvSpPr>
          <p:nvPr>
            <p:ph type="sldNum" sz="quarter" idx="12"/>
          </p:nvPr>
        </p:nvSpPr>
        <p:spPr/>
        <p:txBody>
          <a:bodyPr/>
          <a:lstStyle/>
          <a:p>
            <a:fld id="{6A204A29-7480-48B7-B217-6F3E1AEA88E2}" type="slidenum">
              <a:rPr lang="en-US">
                <a:solidFill>
                  <a:prstClr val="black">
                    <a:tint val="75000"/>
                  </a:prstClr>
                </a:solidFill>
              </a:rPr>
              <a:pPr/>
              <a:t>15</a:t>
            </a:fld>
            <a:endParaRPr lang="en-US">
              <a:solidFill>
                <a:prstClr val="black">
                  <a:tint val="75000"/>
                </a:prstClr>
              </a:solidFill>
            </a:endParaRPr>
          </a:p>
        </p:txBody>
      </p:sp>
    </p:spTree>
    <p:extLst>
      <p:ext uri="{BB962C8B-B14F-4D97-AF65-F5344CB8AC3E}">
        <p14:creationId xmlns:p14="http://schemas.microsoft.com/office/powerpoint/2010/main" val="36062919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36A54-EED3-8162-2821-44D4A1AB7C6B}"/>
              </a:ext>
            </a:extLst>
          </p:cNvPr>
          <p:cNvSpPr>
            <a:spLocks noGrp="1"/>
          </p:cNvSpPr>
          <p:nvPr>
            <p:ph type="title"/>
          </p:nvPr>
        </p:nvSpPr>
        <p:spPr/>
        <p:txBody>
          <a:bodyPr anchor="ctr">
            <a:normAutofit/>
          </a:bodyPr>
          <a:lstStyle/>
          <a:p>
            <a:pPr>
              <a:lnSpc>
                <a:spcPct val="90000"/>
              </a:lnSpc>
            </a:pPr>
            <a:r>
              <a:rPr lang="en-US">
                <a:latin typeface="Calibri"/>
                <a:ea typeface="Calibri"/>
                <a:cs typeface="Calibri"/>
              </a:rPr>
              <a:t>Thank You</a:t>
            </a:r>
            <a:endParaRPr lang="en-US">
              <a:latin typeface="Calibri"/>
            </a:endParaRPr>
          </a:p>
        </p:txBody>
      </p:sp>
      <p:sp>
        <p:nvSpPr>
          <p:cNvPr id="3" name="Slide Number Placeholder 2">
            <a:extLst>
              <a:ext uri="{FF2B5EF4-FFF2-40B4-BE49-F238E27FC236}">
                <a16:creationId xmlns:a16="http://schemas.microsoft.com/office/drawing/2014/main" id="{8F2E349A-731C-401D-7D0D-EC3D8FD65E54}"/>
              </a:ext>
            </a:extLst>
          </p:cNvPr>
          <p:cNvSpPr>
            <a:spLocks noGrp="1"/>
          </p:cNvSpPr>
          <p:nvPr>
            <p:ph type="sldNum" sz="quarter" idx="12"/>
          </p:nvPr>
        </p:nvSpPr>
        <p:spPr/>
        <p:txBody>
          <a:bodyPr anchor="ctr">
            <a:normAutofit/>
          </a:bodyPr>
          <a:lstStyle/>
          <a:p>
            <a:pPr>
              <a:lnSpc>
                <a:spcPct val="90000"/>
              </a:lnSpc>
              <a:spcAft>
                <a:spcPts val="600"/>
              </a:spcAft>
            </a:pPr>
            <a:fld id="{6A204A29-7480-48B7-B217-6F3E1AEA88E2}" type="slidenum">
              <a:rPr lang="en-US">
                <a:solidFill>
                  <a:prstClr val="black">
                    <a:tint val="75000"/>
                  </a:prstClr>
                </a:solidFill>
              </a:rPr>
              <a:pPr>
                <a:lnSpc>
                  <a:spcPct val="90000"/>
                </a:lnSpc>
                <a:spcAft>
                  <a:spcPts val="600"/>
                </a:spcAft>
              </a:pPr>
              <a:t>16</a:t>
            </a:fld>
            <a:endParaRPr lang="en-US">
              <a:solidFill>
                <a:prstClr val="black">
                  <a:tint val="75000"/>
                </a:prstClr>
              </a:solidFill>
            </a:endParaRPr>
          </a:p>
        </p:txBody>
      </p:sp>
      <p:pic>
        <p:nvPicPr>
          <p:cNvPr id="4" name="Picture 3" descr="Adobe Stock">
            <a:extLst>
              <a:ext uri="{FF2B5EF4-FFF2-40B4-BE49-F238E27FC236}">
                <a16:creationId xmlns:a16="http://schemas.microsoft.com/office/drawing/2014/main" id="{ECB33B6A-1344-E997-B5C8-EC7CE0BE2101}"/>
              </a:ext>
            </a:extLst>
          </p:cNvPr>
          <p:cNvPicPr>
            <a:picLocks noChangeAspect="1"/>
          </p:cNvPicPr>
          <p:nvPr/>
        </p:nvPicPr>
        <p:blipFill>
          <a:blip r:embed="rId2"/>
          <a:stretch>
            <a:fillRect/>
          </a:stretch>
        </p:blipFill>
        <p:spPr>
          <a:xfrm>
            <a:off x="1769666" y="1037222"/>
            <a:ext cx="5420352" cy="2710176"/>
          </a:xfrm>
          <a:prstGeom prst="rect">
            <a:avLst/>
          </a:prstGeom>
          <a:noFill/>
        </p:spPr>
      </p:pic>
    </p:spTree>
    <p:extLst>
      <p:ext uri="{BB962C8B-B14F-4D97-AF65-F5344CB8AC3E}">
        <p14:creationId xmlns:p14="http://schemas.microsoft.com/office/powerpoint/2010/main" val="664143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D3A70-40D8-3666-930C-737A7C318FE4}"/>
              </a:ext>
            </a:extLst>
          </p:cNvPr>
          <p:cNvSpPr>
            <a:spLocks noGrp="1"/>
          </p:cNvSpPr>
          <p:nvPr>
            <p:ph type="title"/>
          </p:nvPr>
        </p:nvSpPr>
        <p:spPr/>
        <p:txBody>
          <a:bodyPr/>
          <a:lstStyle/>
          <a:p>
            <a:r>
              <a:rPr lang="en-US" dirty="0">
                <a:latin typeface="Calibri"/>
                <a:ea typeface="Calibri"/>
                <a:cs typeface="Calibri"/>
              </a:rPr>
              <a:t>Therapeutic Violence Mitigation Aims</a:t>
            </a:r>
          </a:p>
        </p:txBody>
      </p:sp>
      <p:sp>
        <p:nvSpPr>
          <p:cNvPr id="3" name="Content Placeholder 2">
            <a:extLst>
              <a:ext uri="{FF2B5EF4-FFF2-40B4-BE49-F238E27FC236}">
                <a16:creationId xmlns:a16="http://schemas.microsoft.com/office/drawing/2014/main" id="{AC8EFEA8-3E51-EE74-4C77-36E5FE8069B8}"/>
              </a:ext>
            </a:extLst>
          </p:cNvPr>
          <p:cNvSpPr>
            <a:spLocks noGrp="1"/>
          </p:cNvSpPr>
          <p:nvPr>
            <p:ph idx="1"/>
          </p:nvPr>
        </p:nvSpPr>
        <p:spPr>
          <a:xfrm>
            <a:off x="336666" y="616343"/>
            <a:ext cx="8476488" cy="3897392"/>
          </a:xfrm>
        </p:spPr>
        <p:txBody>
          <a:bodyPr vert="horz" lIns="91440" tIns="45720" rIns="91440" bIns="45720" rtlCol="0" anchor="t">
            <a:normAutofit fontScale="85000" lnSpcReduction="10000"/>
          </a:bodyPr>
          <a:lstStyle/>
          <a:p>
            <a:pPr marL="0" indent="0">
              <a:lnSpc>
                <a:spcPct val="90000"/>
              </a:lnSpc>
              <a:spcBef>
                <a:spcPts val="1000"/>
              </a:spcBef>
              <a:buNone/>
            </a:pPr>
            <a:endParaRPr lang="en-US" sz="2400" dirty="0">
              <a:latin typeface="Calibri"/>
              <a:ea typeface="Calibri"/>
              <a:cs typeface="Calibri"/>
            </a:endParaRPr>
          </a:p>
          <a:p>
            <a:pPr marL="213995" indent="-213995">
              <a:lnSpc>
                <a:spcPct val="90000"/>
              </a:lnSpc>
              <a:spcBef>
                <a:spcPts val="1000"/>
              </a:spcBef>
            </a:pPr>
            <a:endParaRPr lang="en-US" sz="2400" dirty="0">
              <a:latin typeface="Calibri"/>
              <a:ea typeface="Calibri"/>
              <a:cs typeface="Calibri"/>
            </a:endParaRPr>
          </a:p>
          <a:p>
            <a:pPr marL="213995" indent="-213995">
              <a:lnSpc>
                <a:spcPct val="90000"/>
              </a:lnSpc>
              <a:spcBef>
                <a:spcPts val="1000"/>
              </a:spcBef>
            </a:pPr>
            <a:r>
              <a:rPr lang="en-US" sz="2400" u="sng" dirty="0">
                <a:latin typeface="Calibri"/>
                <a:ea typeface="Calibri"/>
                <a:cs typeface="Calibri"/>
              </a:rPr>
              <a:t>Develop and implement strategies</a:t>
            </a:r>
            <a:r>
              <a:rPr lang="en-US" sz="2400" dirty="0">
                <a:latin typeface="Calibri"/>
                <a:ea typeface="Calibri"/>
                <a:cs typeface="Calibri"/>
              </a:rPr>
              <a:t> for managing difficult patient situations</a:t>
            </a:r>
          </a:p>
          <a:p>
            <a:pPr marL="213995" indent="-213995">
              <a:lnSpc>
                <a:spcPct val="90000"/>
              </a:lnSpc>
              <a:spcBef>
                <a:spcPts val="1000"/>
              </a:spcBef>
            </a:pPr>
            <a:r>
              <a:rPr lang="en-US" sz="2400" dirty="0">
                <a:latin typeface="Calibri"/>
                <a:ea typeface="Calibri"/>
                <a:cs typeface="Calibri"/>
              </a:rPr>
              <a:t>"Just Do It" pilot group of 4 patients: </a:t>
            </a:r>
            <a:r>
              <a:rPr lang="en-US" sz="2400" dirty="0">
                <a:solidFill>
                  <a:srgbClr val="FF0000"/>
                </a:solidFill>
                <a:latin typeface="Calibri"/>
                <a:ea typeface="Calibri"/>
                <a:cs typeface="Calibri"/>
              </a:rPr>
              <a:t>&gt;90% reduction</a:t>
            </a:r>
            <a:r>
              <a:rPr lang="en-US" sz="2400" dirty="0">
                <a:latin typeface="Calibri"/>
                <a:ea typeface="Calibri"/>
                <a:cs typeface="Calibri"/>
              </a:rPr>
              <a:t> in violent events</a:t>
            </a:r>
          </a:p>
          <a:p>
            <a:pPr marL="213995" indent="-213995">
              <a:lnSpc>
                <a:spcPct val="90000"/>
              </a:lnSpc>
              <a:spcBef>
                <a:spcPts val="1000"/>
              </a:spcBef>
            </a:pPr>
            <a:r>
              <a:rPr lang="en-US" sz="2400" dirty="0">
                <a:latin typeface="Calibri"/>
                <a:ea typeface="Calibri"/>
                <a:cs typeface="Calibri"/>
              </a:rPr>
              <a:t>Key components:</a:t>
            </a:r>
          </a:p>
          <a:p>
            <a:pPr marL="1146810" lvl="1" indent="-380365">
              <a:lnSpc>
                <a:spcPct val="90000"/>
              </a:lnSpc>
              <a:spcBef>
                <a:spcPts val="500"/>
              </a:spcBef>
              <a:buFont typeface="Courier New" panose="020B0604020202020204" pitchFamily="34" charset="0"/>
              <a:buChar char="o"/>
            </a:pPr>
            <a:r>
              <a:rPr lang="en-US" sz="2400" dirty="0">
                <a:latin typeface="Calibri"/>
                <a:ea typeface="Calibri"/>
                <a:cs typeface="Calibri"/>
              </a:rPr>
              <a:t>Preventative anticipatory measures </a:t>
            </a:r>
          </a:p>
          <a:p>
            <a:pPr marL="1146810" lvl="1" indent="-380365">
              <a:lnSpc>
                <a:spcPct val="90000"/>
              </a:lnSpc>
              <a:spcBef>
                <a:spcPts val="500"/>
              </a:spcBef>
              <a:buFont typeface="Courier New" panose="020B0604020202020204" pitchFamily="34" charset="0"/>
              <a:buChar char="o"/>
            </a:pPr>
            <a:r>
              <a:rPr lang="en-US" sz="2400" dirty="0">
                <a:latin typeface="Calibri"/>
                <a:ea typeface="Calibri"/>
                <a:cs typeface="Calibri"/>
              </a:rPr>
              <a:t>Acute management strategies</a:t>
            </a:r>
          </a:p>
          <a:p>
            <a:pPr marL="1146810" lvl="1" indent="-380365">
              <a:lnSpc>
                <a:spcPct val="90000"/>
              </a:lnSpc>
              <a:spcBef>
                <a:spcPts val="500"/>
              </a:spcBef>
              <a:buFont typeface="Courier New" panose="020B0604020202020204" pitchFamily="34" charset="0"/>
              <a:buChar char="o"/>
            </a:pPr>
            <a:r>
              <a:rPr lang="en-US" sz="2400" dirty="0">
                <a:latin typeface="Calibri"/>
                <a:ea typeface="Calibri"/>
                <a:cs typeface="Calibri"/>
              </a:rPr>
              <a:t>Responsive mitigation of care-interfering behaviors</a:t>
            </a:r>
          </a:p>
          <a:p>
            <a:pPr marL="1146810" lvl="1" indent="-380365">
              <a:lnSpc>
                <a:spcPct val="90000"/>
              </a:lnSpc>
              <a:spcBef>
                <a:spcPts val="500"/>
              </a:spcBef>
              <a:buFont typeface="Courier New" panose="020B0604020202020204" pitchFamily="34" charset="0"/>
              <a:buChar char="o"/>
            </a:pPr>
            <a:r>
              <a:rPr lang="en-US" sz="2400" dirty="0">
                <a:latin typeface="Calibri"/>
                <a:ea typeface="Calibri"/>
                <a:cs typeface="Calibri"/>
              </a:rPr>
              <a:t>Consistency in physician/provider approach</a:t>
            </a:r>
          </a:p>
          <a:p>
            <a:pPr marL="1146810" lvl="1" indent="-380365">
              <a:lnSpc>
                <a:spcPct val="90000"/>
              </a:lnSpc>
              <a:spcBef>
                <a:spcPts val="500"/>
              </a:spcBef>
              <a:buFont typeface="Courier New" panose="020B0604020202020204" pitchFamily="34" charset="0"/>
              <a:buChar char="o"/>
            </a:pPr>
            <a:r>
              <a:rPr lang="en-US" sz="2400" dirty="0">
                <a:latin typeface="Calibri"/>
                <a:ea typeface="Calibri"/>
                <a:cs typeface="Calibri"/>
              </a:rPr>
              <a:t>Post-acute debriefs separately with the care team and the patient</a:t>
            </a:r>
          </a:p>
          <a:p>
            <a:pPr marL="1146810" lvl="1" indent="-380365">
              <a:lnSpc>
                <a:spcPct val="90000"/>
              </a:lnSpc>
              <a:spcBef>
                <a:spcPts val="500"/>
              </a:spcBef>
              <a:buFont typeface="Courier New" panose="020B0604020202020204" pitchFamily="34" charset="0"/>
              <a:buChar char="o"/>
            </a:pPr>
            <a:r>
              <a:rPr lang="en-US" sz="2400" dirty="0">
                <a:latin typeface="Calibri"/>
                <a:ea typeface="Calibri"/>
                <a:cs typeface="Calibri"/>
              </a:rPr>
              <a:t>Follow-up review and study of acute events</a:t>
            </a:r>
            <a:endParaRPr lang="en-US" dirty="0">
              <a:latin typeface="Calibri"/>
              <a:ea typeface="Calibri"/>
              <a:cs typeface="Calibri"/>
            </a:endParaRPr>
          </a:p>
          <a:p>
            <a:endParaRPr lang="en-US" dirty="0">
              <a:ea typeface="Calibri"/>
              <a:cs typeface="Calibri"/>
            </a:endParaRPr>
          </a:p>
        </p:txBody>
      </p:sp>
      <p:sp>
        <p:nvSpPr>
          <p:cNvPr id="4" name="Slide Number Placeholder 3">
            <a:extLst>
              <a:ext uri="{FF2B5EF4-FFF2-40B4-BE49-F238E27FC236}">
                <a16:creationId xmlns:a16="http://schemas.microsoft.com/office/drawing/2014/main" id="{BF5AECD3-74A6-CA85-52DA-DFF30085EDC8}"/>
              </a:ext>
            </a:extLst>
          </p:cNvPr>
          <p:cNvSpPr>
            <a:spLocks noGrp="1"/>
          </p:cNvSpPr>
          <p:nvPr>
            <p:ph type="sldNum" sz="quarter" idx="12"/>
          </p:nvPr>
        </p:nvSpPr>
        <p:spPr/>
        <p:txBody>
          <a:bodyPr/>
          <a:lstStyle/>
          <a:p>
            <a:fld id="{6A204A29-7480-48B7-B217-6F3E1AEA88E2}" type="slidenum">
              <a:rPr lang="en-US">
                <a:solidFill>
                  <a:prstClr val="black">
                    <a:tint val="75000"/>
                  </a:prstClr>
                </a:solidFill>
              </a:rPr>
              <a:pPr/>
              <a:t>1</a:t>
            </a:fld>
            <a:endParaRPr lang="en-US">
              <a:solidFill>
                <a:prstClr val="black">
                  <a:tint val="75000"/>
                </a:prstClr>
              </a:solidFill>
            </a:endParaRPr>
          </a:p>
        </p:txBody>
      </p:sp>
    </p:spTree>
    <p:extLst>
      <p:ext uri="{BB962C8B-B14F-4D97-AF65-F5344CB8AC3E}">
        <p14:creationId xmlns:p14="http://schemas.microsoft.com/office/powerpoint/2010/main" val="3461474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C6914-6E58-0231-1E4C-84FF57F29AB7}"/>
              </a:ext>
            </a:extLst>
          </p:cNvPr>
          <p:cNvSpPr>
            <a:spLocks noGrp="1"/>
          </p:cNvSpPr>
          <p:nvPr>
            <p:ph type="title"/>
          </p:nvPr>
        </p:nvSpPr>
        <p:spPr/>
        <p:txBody>
          <a:bodyPr/>
          <a:lstStyle/>
          <a:p>
            <a:r>
              <a:rPr lang="en-US" dirty="0">
                <a:latin typeface="Calibri"/>
                <a:ea typeface="Calibri"/>
                <a:cs typeface="Calibri"/>
              </a:rPr>
              <a:t>Comments from Patients and Leaders</a:t>
            </a:r>
          </a:p>
        </p:txBody>
      </p:sp>
      <p:sp>
        <p:nvSpPr>
          <p:cNvPr id="3" name="Content Placeholder 2">
            <a:extLst>
              <a:ext uri="{FF2B5EF4-FFF2-40B4-BE49-F238E27FC236}">
                <a16:creationId xmlns:a16="http://schemas.microsoft.com/office/drawing/2014/main" id="{24A16780-3F3F-EC38-7834-E9F94AAF2FFC}"/>
              </a:ext>
            </a:extLst>
          </p:cNvPr>
          <p:cNvSpPr>
            <a:spLocks noGrp="1"/>
          </p:cNvSpPr>
          <p:nvPr>
            <p:ph idx="1"/>
          </p:nvPr>
        </p:nvSpPr>
        <p:spPr/>
        <p:txBody>
          <a:bodyPr vert="horz" lIns="91440" tIns="45720" rIns="91440" bIns="45720" rtlCol="0" anchor="t">
            <a:normAutofit fontScale="92500"/>
          </a:bodyPr>
          <a:lstStyle/>
          <a:p>
            <a:r>
              <a:rPr lang="en-US" sz="2400" dirty="0">
                <a:latin typeface="Calibri"/>
                <a:ea typeface="Calibri"/>
                <a:cs typeface="Calibri"/>
              </a:rPr>
              <a:t>"More people know some of what I've been through, and are treating me like a person, like they actually care about me" - </a:t>
            </a:r>
            <a:r>
              <a:rPr lang="en-US" sz="2400" i="1" dirty="0">
                <a:latin typeface="Calibri"/>
                <a:ea typeface="Calibri"/>
                <a:cs typeface="Calibri"/>
              </a:rPr>
              <a:t>pilot group patient with greatest reduction in violent events</a:t>
            </a:r>
          </a:p>
          <a:p>
            <a:endParaRPr lang="en-US" sz="2400" i="1" dirty="0">
              <a:latin typeface="Calibri"/>
              <a:ea typeface="Calibri"/>
              <a:cs typeface="Calibri"/>
            </a:endParaRPr>
          </a:p>
          <a:p>
            <a:r>
              <a:rPr lang="en-US" sz="2400" dirty="0">
                <a:latin typeface="Calibri"/>
                <a:ea typeface="Calibri"/>
                <a:cs typeface="Calibri"/>
              </a:rPr>
              <a:t>"We have gotten less feedback from staff about feeling stressed. Less calls to the CODS. Great improvement in teamwork with primary teams. A lot less in behavior issues for the patients. Care plans and interventions are working and decreasing patient violent tendencies." </a:t>
            </a:r>
            <a:r>
              <a:rPr lang="en-US" sz="2400" i="1" dirty="0">
                <a:latin typeface="Calibri"/>
                <a:ea typeface="Calibri"/>
                <a:cs typeface="Calibri"/>
              </a:rPr>
              <a:t>- senior nursing leader</a:t>
            </a:r>
          </a:p>
          <a:p>
            <a:endParaRPr lang="en-US" sz="2400" i="1" dirty="0">
              <a:latin typeface="Calibri"/>
              <a:ea typeface="Calibri"/>
              <a:cs typeface="Calibri"/>
            </a:endParaRPr>
          </a:p>
          <a:p>
            <a:endParaRPr lang="en-US" sz="2400" i="1" dirty="0">
              <a:latin typeface="Calibri"/>
              <a:ea typeface="Calibri"/>
              <a:cs typeface="Calibri"/>
            </a:endParaRPr>
          </a:p>
          <a:p>
            <a:endParaRPr lang="en-US" sz="2400" dirty="0">
              <a:latin typeface="Calibri"/>
              <a:ea typeface="Calibri"/>
              <a:cs typeface="Calibri"/>
            </a:endParaRPr>
          </a:p>
        </p:txBody>
      </p:sp>
      <p:sp>
        <p:nvSpPr>
          <p:cNvPr id="4" name="Slide Number Placeholder 3">
            <a:extLst>
              <a:ext uri="{FF2B5EF4-FFF2-40B4-BE49-F238E27FC236}">
                <a16:creationId xmlns:a16="http://schemas.microsoft.com/office/drawing/2014/main" id="{93200563-5C38-EE99-B753-FA0D886D9D7B}"/>
              </a:ext>
            </a:extLst>
          </p:cNvPr>
          <p:cNvSpPr>
            <a:spLocks noGrp="1"/>
          </p:cNvSpPr>
          <p:nvPr>
            <p:ph type="sldNum" sz="quarter" idx="12"/>
          </p:nvPr>
        </p:nvSpPr>
        <p:spPr/>
        <p:txBody>
          <a:bodyPr/>
          <a:lstStyle/>
          <a:p>
            <a:fld id="{6A204A29-7480-48B7-B217-6F3E1AEA88E2}" type="slidenum">
              <a:rPr lang="en-US">
                <a:solidFill>
                  <a:prstClr val="black">
                    <a:tint val="75000"/>
                  </a:prstClr>
                </a:solidFill>
              </a:rPr>
              <a:pPr/>
              <a:t>2</a:t>
            </a:fld>
            <a:endParaRPr lang="en-US">
              <a:solidFill>
                <a:prstClr val="black">
                  <a:tint val="75000"/>
                </a:prstClr>
              </a:solidFill>
            </a:endParaRPr>
          </a:p>
        </p:txBody>
      </p:sp>
    </p:spTree>
    <p:extLst>
      <p:ext uri="{BB962C8B-B14F-4D97-AF65-F5344CB8AC3E}">
        <p14:creationId xmlns:p14="http://schemas.microsoft.com/office/powerpoint/2010/main" val="564990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DE910-FC23-9D66-C394-158CA436C863}"/>
              </a:ext>
            </a:extLst>
          </p:cNvPr>
          <p:cNvSpPr>
            <a:spLocks noGrp="1"/>
          </p:cNvSpPr>
          <p:nvPr>
            <p:ph type="title"/>
          </p:nvPr>
        </p:nvSpPr>
        <p:spPr>
          <a:xfrm>
            <a:off x="471053" y="129821"/>
            <a:ext cx="6683765" cy="776314"/>
          </a:xfrm>
        </p:spPr>
        <p:txBody>
          <a:bodyPr/>
          <a:lstStyle/>
          <a:p>
            <a:r>
              <a:rPr lang="en-US">
                <a:latin typeface="Calibri"/>
                <a:ea typeface="Calibri"/>
                <a:cs typeface="Calibri"/>
              </a:rPr>
              <a:t>Clinical Workflow</a:t>
            </a:r>
          </a:p>
          <a:p>
            <a:endParaRPr lang="en-US">
              <a:solidFill>
                <a:schemeClr val="tx2"/>
              </a:solidFill>
              <a:latin typeface="Calibri"/>
              <a:ea typeface="Calibri"/>
              <a:cs typeface="Calibri"/>
            </a:endParaRPr>
          </a:p>
        </p:txBody>
      </p:sp>
      <p:graphicFrame>
        <p:nvGraphicFramePr>
          <p:cNvPr id="4" name="Diagram 3">
            <a:extLst>
              <a:ext uri="{FF2B5EF4-FFF2-40B4-BE49-F238E27FC236}">
                <a16:creationId xmlns:a16="http://schemas.microsoft.com/office/drawing/2014/main" id="{C9FE89E4-4519-C2B1-D58A-69A6B59BF708}"/>
              </a:ext>
            </a:extLst>
          </p:cNvPr>
          <p:cNvGraphicFramePr/>
          <p:nvPr>
            <p:extLst>
              <p:ext uri="{D42A27DB-BD31-4B8C-83A1-F6EECF244321}">
                <p14:modId xmlns:p14="http://schemas.microsoft.com/office/powerpoint/2010/main" val="192642735"/>
              </p:ext>
            </p:extLst>
          </p:nvPr>
        </p:nvGraphicFramePr>
        <p:xfrm>
          <a:off x="17860" y="625654"/>
          <a:ext cx="9108280" cy="41076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765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581B9-4B4C-F69E-9D55-46749A11C32E}"/>
              </a:ext>
            </a:extLst>
          </p:cNvPr>
          <p:cNvSpPr>
            <a:spLocks noGrp="1"/>
          </p:cNvSpPr>
          <p:nvPr>
            <p:ph type="title"/>
          </p:nvPr>
        </p:nvSpPr>
        <p:spPr/>
        <p:txBody>
          <a:bodyPr/>
          <a:lstStyle/>
          <a:p>
            <a:r>
              <a:rPr lang="en-US" dirty="0">
                <a:latin typeface="Calibri"/>
                <a:ea typeface="Calibri"/>
                <a:cs typeface="Calibri"/>
              </a:rPr>
              <a:t>Electronic Medical Record: Patient Flag</a:t>
            </a:r>
            <a:endParaRPr lang="en-US" dirty="0">
              <a:latin typeface="Calibri"/>
            </a:endParaRPr>
          </a:p>
        </p:txBody>
      </p:sp>
      <p:pic>
        <p:nvPicPr>
          <p:cNvPr id="5" name="Content Placeholder 4" descr="A screenshot of a computer&#10;&#10;Description automatically generated">
            <a:extLst>
              <a:ext uri="{FF2B5EF4-FFF2-40B4-BE49-F238E27FC236}">
                <a16:creationId xmlns:a16="http://schemas.microsoft.com/office/drawing/2014/main" id="{95DE1D2C-D8D0-D581-771A-0E0DBA16519F}"/>
              </a:ext>
            </a:extLst>
          </p:cNvPr>
          <p:cNvPicPr>
            <a:picLocks noGrp="1" noChangeAspect="1"/>
          </p:cNvPicPr>
          <p:nvPr>
            <p:ph idx="1"/>
          </p:nvPr>
        </p:nvPicPr>
        <p:blipFill>
          <a:blip r:embed="rId3"/>
          <a:stretch>
            <a:fillRect/>
          </a:stretch>
        </p:blipFill>
        <p:spPr>
          <a:xfrm>
            <a:off x="838200" y="1605875"/>
            <a:ext cx="7467600" cy="1581150"/>
          </a:xfrm>
          <a:prstGeom prst="rect">
            <a:avLst/>
          </a:prstGeom>
          <a:ln>
            <a:solidFill>
              <a:schemeClr val="tx1"/>
            </a:solidFill>
          </a:ln>
        </p:spPr>
      </p:pic>
      <p:sp>
        <p:nvSpPr>
          <p:cNvPr id="4" name="Slide Number Placeholder 3">
            <a:extLst>
              <a:ext uri="{FF2B5EF4-FFF2-40B4-BE49-F238E27FC236}">
                <a16:creationId xmlns:a16="http://schemas.microsoft.com/office/drawing/2014/main" id="{78EA4373-DAB0-F397-926E-E290C22EDC1B}"/>
              </a:ext>
            </a:extLst>
          </p:cNvPr>
          <p:cNvSpPr>
            <a:spLocks noGrp="1"/>
          </p:cNvSpPr>
          <p:nvPr>
            <p:ph type="sldNum" sz="quarter" idx="12"/>
          </p:nvPr>
        </p:nvSpPr>
        <p:spPr/>
        <p:txBody>
          <a:bodyPr/>
          <a:lstStyle/>
          <a:p>
            <a:fld id="{6A204A29-7480-48B7-B217-6F3E1AEA88E2}" type="slidenum">
              <a:rPr lang="en-US">
                <a:solidFill>
                  <a:prstClr val="black">
                    <a:tint val="75000"/>
                  </a:prstClr>
                </a:solidFill>
              </a:rPr>
              <a:pPr/>
              <a:t>4</a:t>
            </a:fld>
            <a:endParaRPr lang="en-US">
              <a:solidFill>
                <a:prstClr val="black">
                  <a:tint val="75000"/>
                </a:prstClr>
              </a:solidFill>
            </a:endParaRPr>
          </a:p>
        </p:txBody>
      </p:sp>
    </p:spTree>
    <p:extLst>
      <p:ext uri="{BB962C8B-B14F-4D97-AF65-F5344CB8AC3E}">
        <p14:creationId xmlns:p14="http://schemas.microsoft.com/office/powerpoint/2010/main" val="2308688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CCBBC-0A4F-9D36-6628-FC59F45553DD}"/>
              </a:ext>
            </a:extLst>
          </p:cNvPr>
          <p:cNvSpPr>
            <a:spLocks noGrp="1"/>
          </p:cNvSpPr>
          <p:nvPr>
            <p:ph type="title"/>
          </p:nvPr>
        </p:nvSpPr>
        <p:spPr>
          <a:xfrm>
            <a:off x="627251" y="-72880"/>
            <a:ext cx="7886700" cy="994172"/>
          </a:xfrm>
        </p:spPr>
        <p:txBody>
          <a:bodyPr/>
          <a:lstStyle/>
          <a:p>
            <a:r>
              <a:rPr lang="en-US">
                <a:latin typeface="Calibri"/>
                <a:ea typeface="Calibri"/>
                <a:cs typeface="Calibri"/>
              </a:rPr>
              <a:t>Behavioral Care Plans</a:t>
            </a:r>
          </a:p>
        </p:txBody>
      </p:sp>
      <p:pic>
        <p:nvPicPr>
          <p:cNvPr id="8" name="Content Placeholder 7" descr="A screenshot of a medical report&#10;&#10;Description automatically generated">
            <a:extLst>
              <a:ext uri="{FF2B5EF4-FFF2-40B4-BE49-F238E27FC236}">
                <a16:creationId xmlns:a16="http://schemas.microsoft.com/office/drawing/2014/main" id="{1760CF17-6CA5-A87C-A900-3BBD1453251D}"/>
              </a:ext>
            </a:extLst>
          </p:cNvPr>
          <p:cNvPicPr>
            <a:picLocks noGrp="1" noChangeAspect="1"/>
          </p:cNvPicPr>
          <p:nvPr>
            <p:ph idx="1"/>
          </p:nvPr>
        </p:nvPicPr>
        <p:blipFill>
          <a:blip r:embed="rId3"/>
          <a:stretch>
            <a:fillRect/>
          </a:stretch>
        </p:blipFill>
        <p:spPr>
          <a:xfrm>
            <a:off x="336829" y="993993"/>
            <a:ext cx="2669522" cy="3394472"/>
          </a:xfrm>
          <a:prstGeom prst="rect">
            <a:avLst/>
          </a:prstGeom>
          <a:ln>
            <a:solidFill>
              <a:schemeClr val="tx1"/>
            </a:solidFill>
          </a:ln>
        </p:spPr>
      </p:pic>
      <p:sp>
        <p:nvSpPr>
          <p:cNvPr id="4" name="Slide Number Placeholder 3">
            <a:extLst>
              <a:ext uri="{FF2B5EF4-FFF2-40B4-BE49-F238E27FC236}">
                <a16:creationId xmlns:a16="http://schemas.microsoft.com/office/drawing/2014/main" id="{48AAAF05-2445-6498-B912-671A814A7B0C}"/>
              </a:ext>
            </a:extLst>
          </p:cNvPr>
          <p:cNvSpPr>
            <a:spLocks noGrp="1"/>
          </p:cNvSpPr>
          <p:nvPr>
            <p:ph type="sldNum" sz="quarter" idx="12"/>
          </p:nvPr>
        </p:nvSpPr>
        <p:spPr/>
        <p:txBody>
          <a:bodyPr/>
          <a:lstStyle/>
          <a:p>
            <a:fld id="{6A204A29-7480-48B7-B217-6F3E1AEA88E2}" type="slidenum">
              <a:rPr lang="en-US">
                <a:solidFill>
                  <a:prstClr val="black">
                    <a:tint val="75000"/>
                  </a:prstClr>
                </a:solidFill>
              </a:rPr>
              <a:pPr/>
              <a:t>5</a:t>
            </a:fld>
            <a:endParaRPr lang="en-US">
              <a:solidFill>
                <a:prstClr val="black">
                  <a:tint val="75000"/>
                </a:prstClr>
              </a:solidFill>
            </a:endParaRPr>
          </a:p>
        </p:txBody>
      </p:sp>
      <p:sp>
        <p:nvSpPr>
          <p:cNvPr id="9" name="Arrow: Left-Right 8">
            <a:extLst>
              <a:ext uri="{FF2B5EF4-FFF2-40B4-BE49-F238E27FC236}">
                <a16:creationId xmlns:a16="http://schemas.microsoft.com/office/drawing/2014/main" id="{D5166E0A-747C-487F-C050-168A42FD8609}"/>
              </a:ext>
            </a:extLst>
          </p:cNvPr>
          <p:cNvSpPr/>
          <p:nvPr/>
        </p:nvSpPr>
        <p:spPr>
          <a:xfrm>
            <a:off x="3126618" y="2260647"/>
            <a:ext cx="1003999" cy="309514"/>
          </a:xfrm>
          <a:prstGeom prst="leftRightArrow">
            <a:avLst/>
          </a:prstGeom>
          <a:solidFill>
            <a:srgbClr val="F66F9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3200"/>
          </a:p>
        </p:txBody>
      </p:sp>
      <p:pic>
        <p:nvPicPr>
          <p:cNvPr id="10" name="Picture 9" descr="A screenshot of a medical report&#10;&#10;Description automatically generated">
            <a:extLst>
              <a:ext uri="{FF2B5EF4-FFF2-40B4-BE49-F238E27FC236}">
                <a16:creationId xmlns:a16="http://schemas.microsoft.com/office/drawing/2014/main" id="{27842DA0-992E-ABC4-22B8-680AD1BE6F31}"/>
              </a:ext>
            </a:extLst>
          </p:cNvPr>
          <p:cNvPicPr>
            <a:picLocks noChangeAspect="1"/>
          </p:cNvPicPr>
          <p:nvPr/>
        </p:nvPicPr>
        <p:blipFill>
          <a:blip r:embed="rId4"/>
          <a:stretch>
            <a:fillRect/>
          </a:stretch>
        </p:blipFill>
        <p:spPr>
          <a:xfrm>
            <a:off x="4130390" y="829596"/>
            <a:ext cx="4841064" cy="3872923"/>
          </a:xfrm>
          <a:prstGeom prst="rect">
            <a:avLst/>
          </a:prstGeom>
          <a:ln>
            <a:solidFill>
              <a:schemeClr val="tx1"/>
            </a:solidFill>
          </a:ln>
        </p:spPr>
      </p:pic>
    </p:spTree>
    <p:extLst>
      <p:ext uri="{BB962C8B-B14F-4D97-AF65-F5344CB8AC3E}">
        <p14:creationId xmlns:p14="http://schemas.microsoft.com/office/powerpoint/2010/main" val="1086532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E00B2-7DA2-5486-2B53-15132DAE9ACB}"/>
              </a:ext>
            </a:extLst>
          </p:cNvPr>
          <p:cNvSpPr>
            <a:spLocks noGrp="1"/>
          </p:cNvSpPr>
          <p:nvPr>
            <p:ph type="title"/>
          </p:nvPr>
        </p:nvSpPr>
        <p:spPr>
          <a:xfrm>
            <a:off x="628650" y="98707"/>
            <a:ext cx="7886700" cy="994172"/>
          </a:xfrm>
        </p:spPr>
        <p:txBody>
          <a:bodyPr/>
          <a:lstStyle/>
          <a:p>
            <a:r>
              <a:rPr lang="en-US">
                <a:latin typeface="Calibri"/>
                <a:ea typeface="Calibri"/>
                <a:cs typeface="Calibri"/>
              </a:rPr>
              <a:t>Patient Agreements</a:t>
            </a:r>
          </a:p>
        </p:txBody>
      </p:sp>
      <p:pic>
        <p:nvPicPr>
          <p:cNvPr id="5" name="Content Placeholder 4">
            <a:extLst>
              <a:ext uri="{FF2B5EF4-FFF2-40B4-BE49-F238E27FC236}">
                <a16:creationId xmlns:a16="http://schemas.microsoft.com/office/drawing/2014/main" id="{E6612161-1D16-FBAA-F1DE-E80EBD0EF11B}"/>
              </a:ext>
            </a:extLst>
          </p:cNvPr>
          <p:cNvPicPr>
            <a:picLocks noGrp="1" noChangeAspect="1"/>
          </p:cNvPicPr>
          <p:nvPr>
            <p:ph idx="1"/>
          </p:nvPr>
        </p:nvPicPr>
        <p:blipFill>
          <a:blip r:embed="rId3"/>
          <a:stretch>
            <a:fillRect/>
          </a:stretch>
        </p:blipFill>
        <p:spPr>
          <a:xfrm>
            <a:off x="3090559" y="1095266"/>
            <a:ext cx="2962881" cy="3263900"/>
          </a:xfrm>
          <a:prstGeom prst="rect">
            <a:avLst/>
          </a:prstGeom>
          <a:ln>
            <a:solidFill>
              <a:schemeClr val="tx1"/>
            </a:solidFill>
          </a:ln>
        </p:spPr>
      </p:pic>
      <p:sp>
        <p:nvSpPr>
          <p:cNvPr id="4" name="Slide Number Placeholder 3">
            <a:extLst>
              <a:ext uri="{FF2B5EF4-FFF2-40B4-BE49-F238E27FC236}">
                <a16:creationId xmlns:a16="http://schemas.microsoft.com/office/drawing/2014/main" id="{C98B17EE-BE35-9651-D236-A0881ABBF9DC}"/>
              </a:ext>
            </a:extLst>
          </p:cNvPr>
          <p:cNvSpPr>
            <a:spLocks noGrp="1"/>
          </p:cNvSpPr>
          <p:nvPr>
            <p:ph type="sldNum" sz="quarter" idx="12"/>
          </p:nvPr>
        </p:nvSpPr>
        <p:spPr/>
        <p:txBody>
          <a:bodyPr/>
          <a:lstStyle/>
          <a:p>
            <a:fld id="{6A204A29-7480-48B7-B217-6F3E1AEA88E2}" type="slidenum">
              <a:rPr lang="en-US">
                <a:solidFill>
                  <a:prstClr val="black">
                    <a:tint val="75000"/>
                  </a:prstClr>
                </a:solidFill>
              </a:rPr>
              <a:pPr/>
              <a:t>6</a:t>
            </a:fld>
            <a:endParaRPr lang="en-US">
              <a:solidFill>
                <a:prstClr val="black">
                  <a:tint val="75000"/>
                </a:prstClr>
              </a:solidFill>
            </a:endParaRPr>
          </a:p>
        </p:txBody>
      </p:sp>
    </p:spTree>
    <p:extLst>
      <p:ext uri="{BB962C8B-B14F-4D97-AF65-F5344CB8AC3E}">
        <p14:creationId xmlns:p14="http://schemas.microsoft.com/office/powerpoint/2010/main" val="4142292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84278066-DBD7-DF1D-E166-969DB8D2AEA6}"/>
              </a:ext>
            </a:extLst>
          </p:cNvPr>
          <p:cNvSpPr>
            <a:spLocks noGrp="1"/>
          </p:cNvSpPr>
          <p:nvPr>
            <p:ph type="title"/>
          </p:nvPr>
        </p:nvSpPr>
        <p:spPr>
          <a:xfrm>
            <a:off x="109759" y="-129048"/>
            <a:ext cx="7886700" cy="994172"/>
          </a:xfrm>
        </p:spPr>
        <p:txBody>
          <a:bodyPr/>
          <a:lstStyle/>
          <a:p>
            <a:r>
              <a:rPr lang="en-US">
                <a:latin typeface="Calibri"/>
                <a:ea typeface="Calibri"/>
                <a:cs typeface="Calibri"/>
              </a:rPr>
              <a:t>Care Plans and Patient Agreements</a:t>
            </a:r>
            <a:endParaRPr lang="en-US">
              <a:latin typeface="Calibri"/>
            </a:endParaRPr>
          </a:p>
        </p:txBody>
      </p:sp>
      <p:sp>
        <p:nvSpPr>
          <p:cNvPr id="4" name="Slide Number Placeholder 3">
            <a:extLst>
              <a:ext uri="{FF2B5EF4-FFF2-40B4-BE49-F238E27FC236}">
                <a16:creationId xmlns:a16="http://schemas.microsoft.com/office/drawing/2014/main" id="{7AB5DE27-C8C5-3D8D-6F86-E25EE5028A0F}"/>
              </a:ext>
            </a:extLst>
          </p:cNvPr>
          <p:cNvSpPr>
            <a:spLocks noGrp="1"/>
          </p:cNvSpPr>
          <p:nvPr>
            <p:ph type="sldNum" sz="quarter" idx="12"/>
          </p:nvPr>
        </p:nvSpPr>
        <p:spPr/>
        <p:txBody>
          <a:bodyPr anchor="ctr">
            <a:normAutofit/>
          </a:bodyPr>
          <a:lstStyle/>
          <a:p>
            <a:pPr>
              <a:lnSpc>
                <a:spcPct val="90000"/>
              </a:lnSpc>
              <a:spcAft>
                <a:spcPts val="600"/>
              </a:spcAft>
            </a:pPr>
            <a:fld id="{6A204A29-7480-48B7-B217-6F3E1AEA88E2}" type="slidenum">
              <a:rPr lang="en-US">
                <a:solidFill>
                  <a:prstClr val="black">
                    <a:tint val="75000"/>
                  </a:prstClr>
                </a:solidFill>
              </a:rPr>
              <a:pPr>
                <a:lnSpc>
                  <a:spcPct val="90000"/>
                </a:lnSpc>
                <a:spcAft>
                  <a:spcPts val="600"/>
                </a:spcAft>
              </a:pPr>
              <a:t>7</a:t>
            </a:fld>
            <a:endParaRPr lang="en-US">
              <a:solidFill>
                <a:prstClr val="black">
                  <a:tint val="75000"/>
                </a:prstClr>
              </a:solidFill>
            </a:endParaRPr>
          </a:p>
        </p:txBody>
      </p:sp>
      <p:pic>
        <p:nvPicPr>
          <p:cNvPr id="7" name="Picture 6">
            <a:extLst>
              <a:ext uri="{FF2B5EF4-FFF2-40B4-BE49-F238E27FC236}">
                <a16:creationId xmlns:a16="http://schemas.microsoft.com/office/drawing/2014/main" id="{7BEEA274-7510-00D9-00E4-48D3C17E782E}"/>
              </a:ext>
            </a:extLst>
          </p:cNvPr>
          <p:cNvPicPr>
            <a:picLocks noChangeAspect="1"/>
          </p:cNvPicPr>
          <p:nvPr/>
        </p:nvPicPr>
        <p:blipFill>
          <a:blip r:embed="rId3"/>
          <a:stretch>
            <a:fillRect/>
          </a:stretch>
        </p:blipFill>
        <p:spPr>
          <a:xfrm>
            <a:off x="1248936" y="659570"/>
            <a:ext cx="6536996" cy="4175760"/>
          </a:xfrm>
          <a:prstGeom prst="rect">
            <a:avLst/>
          </a:prstGeom>
          <a:ln>
            <a:solidFill>
              <a:schemeClr val="tx1"/>
            </a:solidFill>
          </a:ln>
        </p:spPr>
      </p:pic>
    </p:spTree>
    <p:extLst>
      <p:ext uri="{BB962C8B-B14F-4D97-AF65-F5344CB8AC3E}">
        <p14:creationId xmlns:p14="http://schemas.microsoft.com/office/powerpoint/2010/main" val="2893482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3F95664-B561-A112-B9FC-39D11DA229EC}"/>
              </a:ext>
            </a:extLst>
          </p:cNvPr>
          <p:cNvSpPr/>
          <p:nvPr/>
        </p:nvSpPr>
        <p:spPr>
          <a:xfrm>
            <a:off x="4995522" y="1489982"/>
            <a:ext cx="3857625" cy="2678906"/>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7469A88-1DAE-01F1-2E4C-1C01FB0B7C97}"/>
              </a:ext>
            </a:extLst>
          </p:cNvPr>
          <p:cNvSpPr/>
          <p:nvPr/>
        </p:nvSpPr>
        <p:spPr>
          <a:xfrm>
            <a:off x="627629" y="1454263"/>
            <a:ext cx="3821906" cy="2678906"/>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E06A5E-DD6A-8114-D45F-A301F19B7C60}"/>
              </a:ext>
            </a:extLst>
          </p:cNvPr>
          <p:cNvSpPr>
            <a:spLocks noGrp="1"/>
          </p:cNvSpPr>
          <p:nvPr>
            <p:ph type="title"/>
          </p:nvPr>
        </p:nvSpPr>
        <p:spPr/>
        <p:txBody>
          <a:bodyPr/>
          <a:lstStyle/>
          <a:p>
            <a:r>
              <a:rPr lang="en-US">
                <a:latin typeface="Calibri"/>
                <a:ea typeface="Calibri"/>
                <a:cs typeface="Calibri"/>
              </a:rPr>
              <a:t>Decrease In Violent Events</a:t>
            </a:r>
          </a:p>
        </p:txBody>
      </p:sp>
      <p:sp>
        <p:nvSpPr>
          <p:cNvPr id="4" name="Slide Number Placeholder 3">
            <a:extLst>
              <a:ext uri="{FF2B5EF4-FFF2-40B4-BE49-F238E27FC236}">
                <a16:creationId xmlns:a16="http://schemas.microsoft.com/office/drawing/2014/main" id="{B2041A7D-D2E4-0C09-8D5B-9A77835236F1}"/>
              </a:ext>
            </a:extLst>
          </p:cNvPr>
          <p:cNvSpPr>
            <a:spLocks noGrp="1"/>
          </p:cNvSpPr>
          <p:nvPr>
            <p:ph type="sldNum" sz="quarter" idx="12"/>
          </p:nvPr>
        </p:nvSpPr>
        <p:spPr/>
        <p:txBody>
          <a:bodyPr/>
          <a:lstStyle/>
          <a:p>
            <a:fld id="{6A204A29-7480-48B7-B217-6F3E1AEA88E2}" type="slidenum">
              <a:rPr lang="en-US">
                <a:solidFill>
                  <a:prstClr val="black">
                    <a:tint val="75000"/>
                  </a:prstClr>
                </a:solidFill>
              </a:rPr>
              <a:pPr/>
              <a:t>8</a:t>
            </a:fld>
            <a:endParaRPr lang="en-US">
              <a:solidFill>
                <a:prstClr val="black">
                  <a:tint val="75000"/>
                </a:prstClr>
              </a:solidFill>
            </a:endParaRPr>
          </a:p>
        </p:txBody>
      </p:sp>
      <p:graphicFrame>
        <p:nvGraphicFramePr>
          <p:cNvPr id="7" name="Chart 6">
            <a:extLst>
              <a:ext uri="{FF2B5EF4-FFF2-40B4-BE49-F238E27FC236}">
                <a16:creationId xmlns:a16="http://schemas.microsoft.com/office/drawing/2014/main" id="{9D6DD6BC-FF2D-345B-78AB-47F576276E48}"/>
              </a:ext>
            </a:extLst>
          </p:cNvPr>
          <p:cNvGraphicFramePr>
            <a:graphicFrameLocks/>
          </p:cNvGraphicFramePr>
          <p:nvPr>
            <p:extLst>
              <p:ext uri="{D42A27DB-BD31-4B8C-83A1-F6EECF244321}">
                <p14:modId xmlns:p14="http://schemas.microsoft.com/office/powerpoint/2010/main" val="3845224745"/>
              </p:ext>
            </p:extLst>
          </p:nvPr>
        </p:nvGraphicFramePr>
        <p:xfrm>
          <a:off x="694911" y="1440868"/>
          <a:ext cx="3813999" cy="26367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A0F4B4B6-2020-3CCC-1F4A-98AFB3BA87EC}"/>
              </a:ext>
            </a:extLst>
          </p:cNvPr>
          <p:cNvGraphicFramePr>
            <a:graphicFrameLocks/>
          </p:cNvGraphicFramePr>
          <p:nvPr>
            <p:extLst>
              <p:ext uri="{D42A27DB-BD31-4B8C-83A1-F6EECF244321}">
                <p14:modId xmlns:p14="http://schemas.microsoft.com/office/powerpoint/2010/main" val="2000126670"/>
              </p:ext>
            </p:extLst>
          </p:nvPr>
        </p:nvGraphicFramePr>
        <p:xfrm>
          <a:off x="5022505" y="1489724"/>
          <a:ext cx="3805083" cy="262462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71018196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8Ja1CB_Jns856OTCpvvd3Q"/>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7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62b2bca2-6d25-4c0f-b10d-036406861bb8}" enabled="0" method="" siteId="{62b2bca2-6d25-4c0f-b10d-036406861bb8}" removed="1"/>
</clbl:labelList>
</file>

<file path=docProps/app.xml><?xml version="1.0" encoding="utf-8"?>
<Properties xmlns="http://schemas.openxmlformats.org/officeDocument/2006/extended-properties" xmlns:vt="http://schemas.openxmlformats.org/officeDocument/2006/docPropsVTypes">
  <Template/>
  <TotalTime>0</TotalTime>
  <Words>1620</Words>
  <Application>Microsoft Office PowerPoint</Application>
  <PresentationFormat>On-screen Show (16:9)</PresentationFormat>
  <Paragraphs>231</Paragraphs>
  <Slides>17</Slides>
  <Notes>16</Notes>
  <HiddenSlides>0</HiddenSlides>
  <MMClips>0</MMClips>
  <ScaleCrop>false</ScaleCrop>
  <HeadingPairs>
    <vt:vector size="8" baseType="variant">
      <vt:variant>
        <vt:lpstr>Fonts Used</vt:lpstr>
      </vt:variant>
      <vt:variant>
        <vt:i4>10</vt:i4>
      </vt:variant>
      <vt:variant>
        <vt:lpstr>Theme</vt:lpstr>
      </vt:variant>
      <vt:variant>
        <vt:i4>2</vt:i4>
      </vt:variant>
      <vt:variant>
        <vt:lpstr>Embedded OLE Servers</vt:lpstr>
      </vt:variant>
      <vt:variant>
        <vt:i4>1</vt:i4>
      </vt:variant>
      <vt:variant>
        <vt:lpstr>Slide Titles</vt:lpstr>
      </vt:variant>
      <vt:variant>
        <vt:i4>17</vt:i4>
      </vt:variant>
    </vt:vector>
  </HeadingPairs>
  <TitlesOfParts>
    <vt:vector size="30" baseType="lpstr">
      <vt:lpstr>Aptos</vt:lpstr>
      <vt:lpstr>Arial</vt:lpstr>
      <vt:lpstr>Arial,Sans-Serif</vt:lpstr>
      <vt:lpstr>Calibri</vt:lpstr>
      <vt:lpstr>Calibri Light</vt:lpstr>
      <vt:lpstr>Century Gothic</vt:lpstr>
      <vt:lpstr>Courier New</vt:lpstr>
      <vt:lpstr>Courier New,monospace</vt:lpstr>
      <vt:lpstr>Segoe UI</vt:lpstr>
      <vt:lpstr>Trebuchet MS</vt:lpstr>
      <vt:lpstr>Office Theme</vt:lpstr>
      <vt:lpstr>7_Office Theme</vt:lpstr>
      <vt:lpstr>think-cell Slide</vt:lpstr>
      <vt:lpstr>Therapeutic Violence Mitigation</vt:lpstr>
      <vt:lpstr>Therapeutic Violence Mitigation Aims</vt:lpstr>
      <vt:lpstr>Comments from Patients and Leaders</vt:lpstr>
      <vt:lpstr>Clinical Workflow </vt:lpstr>
      <vt:lpstr>Electronic Medical Record: Patient Flag</vt:lpstr>
      <vt:lpstr>Behavioral Care Plans</vt:lpstr>
      <vt:lpstr>Patient Agreements</vt:lpstr>
      <vt:lpstr>Care Plans and Patient Agreements</vt:lpstr>
      <vt:lpstr>Decrease In Violent Events</vt:lpstr>
      <vt:lpstr>2026 Activities</vt:lpstr>
      <vt:lpstr>De-escalation Principles</vt:lpstr>
      <vt:lpstr>Non-verbal Communication</vt:lpstr>
      <vt:lpstr>Verbal De-escalation</vt:lpstr>
      <vt:lpstr>Negotiate Shared Understanding</vt:lpstr>
      <vt:lpstr>Therapeutic Limits, Coping</vt:lpstr>
      <vt:lpstr>Key Takeaways</vt:lpstr>
      <vt:lpstr>Thank You</vt:lpstr>
    </vt:vector>
  </TitlesOfParts>
  <Company>Cooper University Health Care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 of Psychiatry Meeting</dc:title>
  <dc:creator>Kutner, Karen</dc:creator>
  <cp:lastModifiedBy>Jasmine Glover</cp:lastModifiedBy>
  <cp:revision>28</cp:revision>
  <cp:lastPrinted>2023-09-13T11:03:46Z</cp:lastPrinted>
  <dcterms:created xsi:type="dcterms:W3CDTF">2019-01-22T21:10:52Z</dcterms:created>
  <dcterms:modified xsi:type="dcterms:W3CDTF">2026-01-07T18:56:52Z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f12ea51-4969-412e-b03e-7205ae4cbf88_Enabled">
    <vt:lpwstr>true</vt:lpwstr>
  </property>
  <property fmtid="{D5CDD505-2E9C-101B-9397-08002B2CF9AE}" pid="3" name="MSIP_Label_1f12ea51-4969-412e-b03e-7205ae4cbf88_SetDate">
    <vt:lpwstr>2026-01-07T18:56:49Z</vt:lpwstr>
  </property>
  <property fmtid="{D5CDD505-2E9C-101B-9397-08002B2CF9AE}" pid="4" name="MSIP_Label_1f12ea51-4969-412e-b03e-7205ae4cbf88_Method">
    <vt:lpwstr>Standard</vt:lpwstr>
  </property>
  <property fmtid="{D5CDD505-2E9C-101B-9397-08002B2CF9AE}" pid="5" name="MSIP_Label_1f12ea51-4969-412e-b03e-7205ae4cbf88_Name">
    <vt:lpwstr>Contains Credit Card Information</vt:lpwstr>
  </property>
  <property fmtid="{D5CDD505-2E9C-101B-9397-08002B2CF9AE}" pid="6" name="MSIP_Label_1f12ea51-4969-412e-b03e-7205ae4cbf88_SiteId">
    <vt:lpwstr>43772a9a-f52f-4995-b3fc-891546155fdc</vt:lpwstr>
  </property>
  <property fmtid="{D5CDD505-2E9C-101B-9397-08002B2CF9AE}" pid="7" name="MSIP_Label_1f12ea51-4969-412e-b03e-7205ae4cbf88_ActionId">
    <vt:lpwstr>b84361ff-e117-4a06-beed-7f2915353006</vt:lpwstr>
  </property>
  <property fmtid="{D5CDD505-2E9C-101B-9397-08002B2CF9AE}" pid="8" name="MSIP_Label_1f12ea51-4969-412e-b03e-7205ae4cbf88_ContentBits">
    <vt:lpwstr>0</vt:lpwstr>
  </property>
  <property fmtid="{D5CDD505-2E9C-101B-9397-08002B2CF9AE}" pid="9" name="MSIP_Label_1f12ea51-4969-412e-b03e-7205ae4cbf88_Tag">
    <vt:lpwstr>10, 3, 0, 1</vt:lpwstr>
  </property>
</Properties>
</file>